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9"/>
  </p:notesMasterIdLst>
  <p:handoutMasterIdLst>
    <p:handoutMasterId r:id="rId60"/>
  </p:handoutMasterIdLst>
  <p:sldIdLst>
    <p:sldId id="716" r:id="rId2"/>
    <p:sldId id="473" r:id="rId3"/>
    <p:sldId id="683" r:id="rId4"/>
    <p:sldId id="709" r:id="rId5"/>
    <p:sldId id="764" r:id="rId6"/>
    <p:sldId id="765" r:id="rId7"/>
    <p:sldId id="766" r:id="rId8"/>
    <p:sldId id="767" r:id="rId9"/>
    <p:sldId id="768" r:id="rId10"/>
    <p:sldId id="798" r:id="rId11"/>
    <p:sldId id="769" r:id="rId12"/>
    <p:sldId id="770" r:id="rId13"/>
    <p:sldId id="771" r:id="rId14"/>
    <p:sldId id="772" r:id="rId15"/>
    <p:sldId id="775" r:id="rId16"/>
    <p:sldId id="776" r:id="rId17"/>
    <p:sldId id="777" r:id="rId18"/>
    <p:sldId id="799" r:id="rId19"/>
    <p:sldId id="778" r:id="rId20"/>
    <p:sldId id="779" r:id="rId21"/>
    <p:sldId id="780" r:id="rId22"/>
    <p:sldId id="781" r:id="rId23"/>
    <p:sldId id="782" r:id="rId24"/>
    <p:sldId id="783" r:id="rId25"/>
    <p:sldId id="784" r:id="rId26"/>
    <p:sldId id="785" r:id="rId27"/>
    <p:sldId id="786" r:id="rId28"/>
    <p:sldId id="787" r:id="rId29"/>
    <p:sldId id="788" r:id="rId30"/>
    <p:sldId id="789" r:id="rId31"/>
    <p:sldId id="790" r:id="rId32"/>
    <p:sldId id="773" r:id="rId33"/>
    <p:sldId id="791" r:id="rId34"/>
    <p:sldId id="792" r:id="rId35"/>
    <p:sldId id="793" r:id="rId36"/>
    <p:sldId id="794" r:id="rId37"/>
    <p:sldId id="795" r:id="rId38"/>
    <p:sldId id="796" r:id="rId39"/>
    <p:sldId id="797" r:id="rId40"/>
    <p:sldId id="800" r:id="rId41"/>
    <p:sldId id="801" r:id="rId42"/>
    <p:sldId id="802" r:id="rId43"/>
    <p:sldId id="803" r:id="rId44"/>
    <p:sldId id="804" r:id="rId45"/>
    <p:sldId id="805" r:id="rId46"/>
    <p:sldId id="806" r:id="rId47"/>
    <p:sldId id="807" r:id="rId48"/>
    <p:sldId id="808" r:id="rId49"/>
    <p:sldId id="809" r:id="rId50"/>
    <p:sldId id="810" r:id="rId51"/>
    <p:sldId id="811" r:id="rId52"/>
    <p:sldId id="812" r:id="rId53"/>
    <p:sldId id="813" r:id="rId54"/>
    <p:sldId id="814" r:id="rId55"/>
    <p:sldId id="774" r:id="rId56"/>
    <p:sldId id="673" r:id="rId57"/>
    <p:sldId id="684" r:id="rId58"/>
  </p:sldIdLst>
  <p:sldSz cx="9144000" cy="5143500" type="screen16x9"/>
  <p:notesSz cx="6858000" cy="9144000"/>
  <p:defaultTextStyle>
    <a:defPPr>
      <a:defRPr lang="zh-CN"/>
    </a:defPPr>
    <a:lvl1pPr marL="0" lvl="0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lvl="1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lvl="2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lvl="3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lvl="4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lvl="5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lvl="6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lvl="7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lvl="8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714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25"/>
    <p:restoredTop sz="94626"/>
  </p:normalViewPr>
  <p:slideViewPr>
    <p:cSldViewPr showGuides="1">
      <p:cViewPr varScale="1">
        <p:scale>
          <a:sx n="85" d="100"/>
          <a:sy n="85" d="100"/>
        </p:scale>
        <p:origin x="872" y="60"/>
      </p:cViewPr>
      <p:guideLst>
        <p:guide orient="horz" pos="1714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 showFormatting="0"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CF8FCF7-EEC3-4247-A8B3-DE355BFDA230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2020/9/23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FD1D55F8-30D5-9441-981B-6C6581D9660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9802E4E8-5603-F947-AFC2-9C2925A0F66A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2020/9/23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367A853-69FB-484F-99E4-DBCCD421FDE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045676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5843" name="Picture 2" descr="D:\PROWISDOM\2017年\20170122 【用友】PPT模板\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23850" y="211138"/>
            <a:ext cx="503238" cy="34131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5059" name="Picture 2" descr="D:\PROWISDOM\2017年\20170122 【用友】PPT模板\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88350" y="211138"/>
            <a:ext cx="504825" cy="34131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6083" name="Picture 2" descr="D:\PROWISDOM\2017年\20170122 【用友】PPT模板\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88350" y="211138"/>
            <a:ext cx="504825" cy="34131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7107" name="Picture 2" descr="D:\PROWISDOM\2017年\20170122 【用友】PPT模板\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88350" y="211138"/>
            <a:ext cx="504825" cy="34131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8131" name="Picture 2" descr="D:\PROWISDOM\2017年\20170122 【用友】PPT模板\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88350" y="211138"/>
            <a:ext cx="504825" cy="34131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9155" name="Picture 2" descr="D:\PROWISDOM\2017年\20170122 【用友】PPT模板\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23850" y="211138"/>
            <a:ext cx="503238" cy="34131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8" name="Picture 2" descr="D:\PROWISDOM\2017年\20170122 【用友】PPT模板\1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88350" y="211138"/>
            <a:ext cx="504825" cy="34131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3" descr="E:\工作\2017\用友\集团\8.31新PPTvi\封面封底\内页2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1203" name="Picture 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172450" y="177800"/>
            <a:ext cx="792163" cy="3524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179512" y="22895"/>
            <a:ext cx="8229600" cy="504056"/>
          </a:xfrm>
          <a:prstGeom prst="rect">
            <a:avLst/>
          </a:prstGeom>
        </p:spPr>
        <p:txBody>
          <a:bodyPr anchor="ctr"/>
          <a:lstStyle>
            <a:lvl1pPr algn="l"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6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172450" y="109538"/>
            <a:ext cx="792163" cy="3524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0" name="Picture 2" descr="E:\工作\2017\用友\集团\8.31新PPTvi\封面封底\内页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3251" name="Picture 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172450" y="177800"/>
            <a:ext cx="792163" cy="3524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518864" y="22895"/>
            <a:ext cx="8229600" cy="504056"/>
          </a:xfrm>
          <a:prstGeom prst="rect">
            <a:avLst/>
          </a:prstGeom>
        </p:spPr>
        <p:txBody>
          <a:bodyPr anchor="ctr"/>
          <a:lstStyle>
            <a:lvl1pPr algn="l"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6867" name="Picture 2" descr="D:\PROWISDOM\2017年\20170122 【用友】PPT模板\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88350" y="211138"/>
            <a:ext cx="504825" cy="34131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2020/9/23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7891" name="Picture 2" descr="D:\PROWISDOM\2017年\20170122 【用友】PPT模板\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88350" y="211138"/>
            <a:ext cx="504825" cy="34131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8915" name="Picture 2" descr="D:\PROWISDOM\2017年\20170122 【用友】PPT模板\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88350" y="211138"/>
            <a:ext cx="504825" cy="34131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9939" name="Picture 2" descr="D:\PROWISDOM\2017年\20170122 【用友】PPT模板\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88350" y="211138"/>
            <a:ext cx="504825" cy="34131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0963" name="Picture 2" descr="D:\PROWISDOM\2017年\20170122 【用友】PPT模板\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88350" y="211138"/>
            <a:ext cx="504825" cy="34131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1987" name="Picture 2" descr="D:\PROWISDOM\2017年\20170122 【用友】PPT模板\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88350" y="211138"/>
            <a:ext cx="504825" cy="34131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3011" name="Picture 2" descr="D:\PROWISDOM\2017年\20170122 【用友】PPT模板\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88350" y="211138"/>
            <a:ext cx="504825" cy="34131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4035" name="Picture 2" descr="D:\PROWISDOM\2017年\20170122 【用友】PPT模板\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88350" y="211138"/>
            <a:ext cx="504825" cy="34131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</p:sldLayoutIdLst>
  <p:hf sldNum="0" hdr="0" ftr="0" dt="0"/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37.png"/><Relationship Id="rId5" Type="http://schemas.openxmlformats.org/officeDocument/2006/relationships/hyperlink" Target="https://github.com/browserslist/browserslist#environment-variables" TargetMode="External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uanyifeng.com/blog/2013/01/javascript_source_map.html" TargetMode="External"/><Relationship Id="rId2" Type="http://schemas.openxmlformats.org/officeDocument/2006/relationships/hyperlink" Target="https://segmentfault.com/a/1190000008315937" TargetMode="External"/><Relationship Id="rId1" Type="http://schemas.openxmlformats.org/officeDocument/2006/relationships/slideLayout" Target="../slideLayouts/slideLayout1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8080/" TargetMode="External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6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hyperlink" Target="http://localhost:3000/api/users" TargetMode="External"/><Relationship Id="rId1" Type="http://schemas.openxmlformats.org/officeDocument/2006/relationships/slideLayout" Target="../slideLayouts/slideLayout19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67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9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9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9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9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9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7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8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9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9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9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9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0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04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05.jpeg"/><Relationship Id="rId1" Type="http://schemas.openxmlformats.org/officeDocument/2006/relationships/slideLayout" Target="../slideLayouts/slideLayout15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jpeg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-17462"/>
            <a:ext cx="7791450" cy="5176838"/>
          </a:xfrm>
          <a:custGeom>
            <a:avLst/>
            <a:gdLst>
              <a:gd name="connsiteX0" fmla="*/ 0 w 6600999"/>
              <a:gd name="connsiteY0" fmla="*/ 0 h 6220163"/>
              <a:gd name="connsiteX1" fmla="*/ 6600999 w 6600999"/>
              <a:gd name="connsiteY1" fmla="*/ 0 h 6220163"/>
              <a:gd name="connsiteX2" fmla="*/ 6600999 w 6600999"/>
              <a:gd name="connsiteY2" fmla="*/ 6220163 h 6220163"/>
              <a:gd name="connsiteX3" fmla="*/ 0 w 6600999"/>
              <a:gd name="connsiteY3" fmla="*/ 6220163 h 6220163"/>
              <a:gd name="connsiteX4" fmla="*/ 0 w 6600999"/>
              <a:gd name="connsiteY4" fmla="*/ 0 h 6220163"/>
              <a:gd name="connsiteX0-1" fmla="*/ 0 w 6600999"/>
              <a:gd name="connsiteY0-2" fmla="*/ 0 h 6220163"/>
              <a:gd name="connsiteX1-3" fmla="*/ 6600999 w 6600999"/>
              <a:gd name="connsiteY1-4" fmla="*/ 0 h 6220163"/>
              <a:gd name="connsiteX2-5" fmla="*/ 6440578 w 6600999"/>
              <a:gd name="connsiteY2-6" fmla="*/ 5145341 h 6220163"/>
              <a:gd name="connsiteX3-7" fmla="*/ 0 w 6600999"/>
              <a:gd name="connsiteY3-8" fmla="*/ 6220163 h 6220163"/>
              <a:gd name="connsiteX4-9" fmla="*/ 0 w 6600999"/>
              <a:gd name="connsiteY4-10" fmla="*/ 0 h 6220163"/>
              <a:gd name="connsiteX0-11" fmla="*/ 0 w 7066220"/>
              <a:gd name="connsiteY0-12" fmla="*/ 0 h 6220163"/>
              <a:gd name="connsiteX1-13" fmla="*/ 7066220 w 7066220"/>
              <a:gd name="connsiteY1-14" fmla="*/ 0 h 6220163"/>
              <a:gd name="connsiteX2-15" fmla="*/ 6440578 w 7066220"/>
              <a:gd name="connsiteY2-16" fmla="*/ 5145341 h 6220163"/>
              <a:gd name="connsiteX3-17" fmla="*/ 0 w 7066220"/>
              <a:gd name="connsiteY3-18" fmla="*/ 6220163 h 6220163"/>
              <a:gd name="connsiteX4-19" fmla="*/ 0 w 7066220"/>
              <a:gd name="connsiteY4-20" fmla="*/ 0 h 6220163"/>
              <a:gd name="connsiteX0-21" fmla="*/ 0 w 7066220"/>
              <a:gd name="connsiteY0-22" fmla="*/ 0 h 5145341"/>
              <a:gd name="connsiteX1-23" fmla="*/ 7066220 w 7066220"/>
              <a:gd name="connsiteY1-24" fmla="*/ 0 h 5145341"/>
              <a:gd name="connsiteX2-25" fmla="*/ 6440578 w 7066220"/>
              <a:gd name="connsiteY2-26" fmla="*/ 5145341 h 5145341"/>
              <a:gd name="connsiteX3-27" fmla="*/ 657727 w 7066220"/>
              <a:gd name="connsiteY3-28" fmla="*/ 4888668 h 5145341"/>
              <a:gd name="connsiteX4-29" fmla="*/ 0 w 7066220"/>
              <a:gd name="connsiteY4-30" fmla="*/ 0 h 5145341"/>
              <a:gd name="connsiteX0-31" fmla="*/ 0 w 7066220"/>
              <a:gd name="connsiteY0-32" fmla="*/ 0 h 5177426"/>
              <a:gd name="connsiteX1-33" fmla="*/ 7066220 w 7066220"/>
              <a:gd name="connsiteY1-34" fmla="*/ 0 h 5177426"/>
              <a:gd name="connsiteX2-35" fmla="*/ 6440578 w 7066220"/>
              <a:gd name="connsiteY2-36" fmla="*/ 5145341 h 5177426"/>
              <a:gd name="connsiteX3-37" fmla="*/ 80211 w 7066220"/>
              <a:gd name="connsiteY3-38" fmla="*/ 5177426 h 5177426"/>
              <a:gd name="connsiteX4-39" fmla="*/ 0 w 7066220"/>
              <a:gd name="connsiteY4-40" fmla="*/ 0 h 5177426"/>
              <a:gd name="connsiteX0-41" fmla="*/ 0 w 7066220"/>
              <a:gd name="connsiteY0-42" fmla="*/ 0 h 5161384"/>
              <a:gd name="connsiteX1-43" fmla="*/ 7066220 w 7066220"/>
              <a:gd name="connsiteY1-44" fmla="*/ 0 h 5161384"/>
              <a:gd name="connsiteX2-45" fmla="*/ 6440578 w 7066220"/>
              <a:gd name="connsiteY2-46" fmla="*/ 5145341 h 5161384"/>
              <a:gd name="connsiteX3-47" fmla="*/ 16043 w 7066220"/>
              <a:gd name="connsiteY3-48" fmla="*/ 5161384 h 5161384"/>
              <a:gd name="connsiteX4-49" fmla="*/ 0 w 7066220"/>
              <a:gd name="connsiteY4-50" fmla="*/ 0 h 5161384"/>
              <a:gd name="connsiteX0-51" fmla="*/ 0 w 7066220"/>
              <a:gd name="connsiteY0-52" fmla="*/ 0 h 5177425"/>
              <a:gd name="connsiteX1-53" fmla="*/ 7066220 w 7066220"/>
              <a:gd name="connsiteY1-54" fmla="*/ 0 h 5177425"/>
              <a:gd name="connsiteX2-55" fmla="*/ 6440578 w 7066220"/>
              <a:gd name="connsiteY2-56" fmla="*/ 5177425 h 5177425"/>
              <a:gd name="connsiteX3-57" fmla="*/ 16043 w 7066220"/>
              <a:gd name="connsiteY3-58" fmla="*/ 5161384 h 5177425"/>
              <a:gd name="connsiteX4-59" fmla="*/ 0 w 7066220"/>
              <a:gd name="connsiteY4-60" fmla="*/ 0 h 517742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7066220" h="5177425">
                <a:moveTo>
                  <a:pt x="0" y="0"/>
                </a:moveTo>
                <a:lnTo>
                  <a:pt x="7066220" y="0"/>
                </a:lnTo>
                <a:lnTo>
                  <a:pt x="6440578" y="5177425"/>
                </a:lnTo>
                <a:lnTo>
                  <a:pt x="16043" y="5161384"/>
                </a:lnTo>
                <a:cubicBezTo>
                  <a:pt x="10695" y="3440923"/>
                  <a:pt x="5348" y="1720461"/>
                  <a:pt x="0" y="0"/>
                </a:cubicBezTo>
                <a:close/>
              </a:path>
            </a:pathLst>
          </a:custGeom>
          <a:blipFill>
            <a:blip r:embed="rId2" cstate="print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Freeform 6"/>
          <p:cNvSpPr/>
          <p:nvPr/>
        </p:nvSpPr>
        <p:spPr bwMode="auto">
          <a:xfrm>
            <a:off x="3479800" y="1892300"/>
            <a:ext cx="5664200" cy="1831975"/>
          </a:xfrm>
          <a:custGeom>
            <a:avLst/>
            <a:gdLst>
              <a:gd name="T0" fmla="*/ 0 w 5165"/>
              <a:gd name="T1" fmla="*/ 1210 h 1210"/>
              <a:gd name="T2" fmla="*/ 400 w 5165"/>
              <a:gd name="T3" fmla="*/ 0 h 1210"/>
              <a:gd name="T4" fmla="*/ 5165 w 5165"/>
              <a:gd name="T5" fmla="*/ 0 h 1210"/>
              <a:gd name="T6" fmla="*/ 5165 w 5165"/>
              <a:gd name="T7" fmla="*/ 1210 h 1210"/>
              <a:gd name="T8" fmla="*/ 0 w 5165"/>
              <a:gd name="T9" fmla="*/ 1210 h 1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65" h="1210">
                <a:moveTo>
                  <a:pt x="0" y="1210"/>
                </a:moveTo>
                <a:lnTo>
                  <a:pt x="400" y="0"/>
                </a:lnTo>
                <a:lnTo>
                  <a:pt x="5165" y="0"/>
                </a:lnTo>
                <a:lnTo>
                  <a:pt x="5165" y="1210"/>
                </a:lnTo>
                <a:lnTo>
                  <a:pt x="0" y="1210"/>
                </a:lnTo>
                <a:close/>
              </a:path>
            </a:pathLst>
          </a:custGeom>
          <a:solidFill>
            <a:schemeClr val="tx1">
              <a:lumMod val="75000"/>
              <a:lumOff val="25000"/>
              <a:alpha val="73000"/>
            </a:schemeClr>
          </a:solidFill>
          <a:ln>
            <a:noFill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2531" name="Freeform 6"/>
          <p:cNvSpPr/>
          <p:nvPr/>
        </p:nvSpPr>
        <p:spPr>
          <a:xfrm>
            <a:off x="3679825" y="2082800"/>
            <a:ext cx="5464175" cy="1828800"/>
          </a:xfrm>
          <a:custGeom>
            <a:avLst/>
            <a:gdLst>
              <a:gd name="txL" fmla="*/ 0 w 5165"/>
              <a:gd name="txT" fmla="*/ 0 h 1210"/>
              <a:gd name="txR" fmla="*/ 5165 w 5165"/>
              <a:gd name="txB" fmla="*/ 1210 h 1210"/>
            </a:gdLst>
            <a:ahLst/>
            <a:cxnLst>
              <a:cxn ang="0">
                <a:pos x="0" y="2147483646"/>
              </a:cxn>
              <a:cxn ang="0">
                <a:pos x="447605327" y="0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0" y="2147483646"/>
              </a:cxn>
            </a:cxnLst>
            <a:rect l="txL" t="txT" r="txR" b="txB"/>
            <a:pathLst>
              <a:path w="5165" h="1210">
                <a:moveTo>
                  <a:pt x="0" y="1210"/>
                </a:moveTo>
                <a:lnTo>
                  <a:pt x="400" y="0"/>
                </a:lnTo>
                <a:lnTo>
                  <a:pt x="5165" y="0"/>
                </a:lnTo>
                <a:lnTo>
                  <a:pt x="5165" y="1210"/>
                </a:lnTo>
                <a:lnTo>
                  <a:pt x="0" y="1210"/>
                </a:lnTo>
                <a:close/>
              </a:path>
            </a:pathLst>
          </a:custGeom>
          <a:solidFill>
            <a:srgbClr val="C00000">
              <a:alpha val="90195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cxnSp>
        <p:nvCxnSpPr>
          <p:cNvPr id="22532" name="直接连接符 6"/>
          <p:cNvCxnSpPr/>
          <p:nvPr/>
        </p:nvCxnSpPr>
        <p:spPr>
          <a:xfrm>
            <a:off x="4191000" y="3095625"/>
            <a:ext cx="4787900" cy="0"/>
          </a:xfrm>
          <a:prstGeom prst="line">
            <a:avLst/>
          </a:prstGeom>
          <a:ln w="9525" cap="flat" cmpd="sng">
            <a:solidFill>
              <a:srgbClr val="FFFFFF"/>
            </a:solidFill>
            <a:prstDash val="solid"/>
            <a:headEnd type="none" w="med" len="med"/>
            <a:tailEnd type="none" w="med" len="med"/>
          </a:ln>
        </p:spPr>
      </p:cxnSp>
      <p:pic>
        <p:nvPicPr>
          <p:cNvPr id="2253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2450" y="177800"/>
            <a:ext cx="792163" cy="3524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2534" name="TextBox 9"/>
          <p:cNvSpPr txBox="1"/>
          <p:nvPr/>
        </p:nvSpPr>
        <p:spPr>
          <a:xfrm>
            <a:off x="4450512" y="2320925"/>
            <a:ext cx="2235291" cy="646331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algn="ctr" eaLnBrk="1" hangingPunct="1"/>
            <a:r>
              <a:rPr lang="en-US" altLang="zh-CN" sz="3600" b="1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webpack</a:t>
            </a:r>
            <a:endParaRPr lang="en-US" altLang="zh-CN" sz="36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535" name="TextBox 10"/>
          <p:cNvSpPr txBox="1"/>
          <p:nvPr/>
        </p:nvSpPr>
        <p:spPr>
          <a:xfrm>
            <a:off x="5475624" y="3186004"/>
            <a:ext cx="2031325" cy="646331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/>
          <a:p>
            <a:pPr algn="ctr" eaLnBrk="1" hangingPunct="1">
              <a:lnSpc>
                <a:spcPct val="15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用友网络科技股份有限公司</a:t>
            </a:r>
            <a:endParaRPr lang="en-US" altLang="zh-CN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eaLnBrk="1" hangingPunct="1">
              <a:lnSpc>
                <a:spcPct val="15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姓名 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郭宝刚</a:t>
            </a:r>
            <a:endParaRPr lang="en-US" altLang="zh-CN" sz="12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83568" y="492229"/>
            <a:ext cx="784887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如果需要打包多个文件，</a:t>
            </a:r>
            <a:r>
              <a:rPr lang="en-US" altLang="zh-CN" dirty="0" smtClean="0"/>
              <a:t>entry</a:t>
            </a:r>
            <a:r>
              <a:rPr lang="zh-CN" altLang="en-US" dirty="0" smtClean="0"/>
              <a:t>就需要用到对象语法。同样</a:t>
            </a:r>
            <a:r>
              <a:rPr lang="en-US" altLang="zh-CN" dirty="0" smtClean="0"/>
              <a:t>output</a:t>
            </a:r>
            <a:r>
              <a:rPr lang="zh-CN" altLang="en-US" dirty="0" smtClean="0"/>
              <a:t>的</a:t>
            </a:r>
            <a:r>
              <a:rPr lang="en-US" altLang="zh-CN" dirty="0" smtClean="0"/>
              <a:t>name</a:t>
            </a:r>
            <a:r>
              <a:rPr lang="zh-CN" altLang="en-US" dirty="0" smtClean="0"/>
              <a:t>就不能写死</a:t>
            </a:r>
            <a:r>
              <a:rPr lang="en-US" altLang="zh-CN" dirty="0" smtClean="0"/>
              <a:t>main.js</a:t>
            </a:r>
            <a:r>
              <a:rPr lang="zh-CN" altLang="en-US" dirty="0" smtClean="0"/>
              <a:t>，否则只会打包出一个</a:t>
            </a:r>
            <a:r>
              <a:rPr lang="en-US" altLang="zh-CN" dirty="0" err="1" smtClean="0"/>
              <a:t>js</a:t>
            </a:r>
            <a:r>
              <a:rPr lang="zh-CN" altLang="en-US" dirty="0" smtClean="0"/>
              <a:t>文件，需要用占位符来</a:t>
            </a:r>
            <a:r>
              <a:rPr lang="zh-CN" altLang="en-US" smtClean="0"/>
              <a:t>表示文件名。</a:t>
            </a:r>
            <a:endParaRPr lang="zh-CN" altLang="en-US" sz="3200" dirty="0" smtClean="0">
              <a:solidFill>
                <a:srgbClr val="E6001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419622"/>
            <a:ext cx="4356324" cy="1860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962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539552" y="-92546"/>
            <a:ext cx="84969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4</a:t>
            </a:r>
            <a:r>
              <a:rPr lang="en-US" altLang="zh-CN" dirty="0" smtClean="0"/>
              <a:t>. </a:t>
            </a:r>
            <a:r>
              <a:rPr lang="en-US" altLang="zh-CN" dirty="0" err="1"/>
              <a:t>package.json</a:t>
            </a:r>
            <a:r>
              <a:rPr lang="zh-CN" altLang="zh-CN" dirty="0"/>
              <a:t>配置</a:t>
            </a:r>
            <a:endParaRPr lang="zh-CN" altLang="en-US" sz="3200" dirty="0" smtClean="0">
              <a:solidFill>
                <a:srgbClr val="E6001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83568" y="492229"/>
            <a:ext cx="784887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dirty="0"/>
              <a:t>如果不想使用</a:t>
            </a:r>
            <a:r>
              <a:rPr lang="en-US" altLang="zh-CN" dirty="0"/>
              <a:t>webpack.config.js</a:t>
            </a:r>
            <a:r>
              <a:rPr lang="zh-CN" altLang="zh-CN" dirty="0"/>
              <a:t>作为默认文件，可以通过</a:t>
            </a:r>
            <a:r>
              <a:rPr lang="en-US" altLang="zh-CN" dirty="0" err="1"/>
              <a:t>npm</a:t>
            </a:r>
            <a:r>
              <a:rPr lang="en-US" altLang="zh-CN" dirty="0"/>
              <a:t> </a:t>
            </a:r>
            <a:r>
              <a:rPr lang="en-US" altLang="zh-CN" dirty="0" err="1"/>
              <a:t>init</a:t>
            </a:r>
            <a:r>
              <a:rPr lang="zh-CN" altLang="zh-CN" dirty="0"/>
              <a:t>初始化当前项目，会生成一个</a:t>
            </a:r>
            <a:r>
              <a:rPr lang="en-US" altLang="zh-CN" dirty="0" err="1"/>
              <a:t>package.json</a:t>
            </a:r>
            <a:r>
              <a:rPr lang="zh-CN" altLang="zh-CN" dirty="0"/>
              <a:t>文件，在其中的</a:t>
            </a:r>
            <a:r>
              <a:rPr lang="en-US" altLang="zh-CN" dirty="0"/>
              <a:t>scripts</a:t>
            </a:r>
            <a:r>
              <a:rPr lang="zh-CN" altLang="zh-CN" dirty="0"/>
              <a:t>下面配置</a:t>
            </a:r>
            <a:endParaRPr lang="zh-CN" altLang="en-US" sz="3200" dirty="0" smtClean="0">
              <a:solidFill>
                <a:srgbClr val="E6001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/>
          <p:nvPr/>
        </p:nvPicPr>
        <p:blipFill>
          <a:blip r:embed="rId2"/>
          <a:stretch>
            <a:fillRect/>
          </a:stretch>
        </p:blipFill>
        <p:spPr>
          <a:xfrm>
            <a:off x="827584" y="1616442"/>
            <a:ext cx="5184576" cy="1051163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3568" y="3075806"/>
            <a:ext cx="792088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dirty="0"/>
              <a:t>这样就可以指定任意文件，使用的时候用</a:t>
            </a:r>
            <a:r>
              <a:rPr lang="en-US" altLang="zh-CN" dirty="0" err="1"/>
              <a:t>npm</a:t>
            </a:r>
            <a:r>
              <a:rPr lang="en-US" altLang="zh-CN" dirty="0"/>
              <a:t> run build</a:t>
            </a:r>
            <a:r>
              <a:rPr lang="zh-CN" altLang="zh-CN" dirty="0"/>
              <a:t>即可。</a:t>
            </a:r>
          </a:p>
          <a:p>
            <a:endParaRPr lang="en-US" altLang="zh-CN" dirty="0"/>
          </a:p>
          <a:p>
            <a:r>
              <a:rPr lang="zh-CN" altLang="zh-CN" dirty="0" smtClean="0"/>
              <a:t>接下来</a:t>
            </a:r>
            <a:r>
              <a:rPr lang="zh-CN" altLang="zh-CN" dirty="0"/>
              <a:t>我们再讲项目</a:t>
            </a:r>
            <a:r>
              <a:rPr lang="en-US" altLang="zh-CN" dirty="0" err="1"/>
              <a:t>js</a:t>
            </a:r>
            <a:r>
              <a:rPr lang="zh-CN" altLang="zh-CN" dirty="0"/>
              <a:t>文件放在</a:t>
            </a:r>
            <a:r>
              <a:rPr lang="en-US" altLang="zh-CN" dirty="0" err="1"/>
              <a:t>src</a:t>
            </a:r>
            <a:r>
              <a:rPr lang="zh-CN" altLang="zh-CN" dirty="0"/>
              <a:t>目录中，在</a:t>
            </a:r>
            <a:r>
              <a:rPr lang="en-US" altLang="zh-CN" dirty="0"/>
              <a:t>webpack.config.js</a:t>
            </a:r>
            <a:r>
              <a:rPr lang="zh-CN" altLang="zh-CN" dirty="0"/>
              <a:t>中讲</a:t>
            </a:r>
            <a:r>
              <a:rPr lang="en-US" altLang="zh-CN" dirty="0"/>
              <a:t>entry</a:t>
            </a:r>
            <a:r>
              <a:rPr lang="zh-CN" altLang="zh-CN" dirty="0"/>
              <a:t>改为</a:t>
            </a:r>
            <a:r>
              <a:rPr lang="en-US" altLang="zh-CN" dirty="0"/>
              <a:t>’./</a:t>
            </a:r>
            <a:r>
              <a:rPr lang="en-US" altLang="zh-CN" dirty="0" err="1"/>
              <a:t>src</a:t>
            </a:r>
            <a:r>
              <a:rPr lang="en-US" altLang="zh-CN" dirty="0"/>
              <a:t>/index’</a:t>
            </a:r>
            <a:r>
              <a:rPr lang="zh-CN" altLang="zh-CN" dirty="0"/>
              <a:t>，这样项目结构就和我们平时用的差不多了。</a:t>
            </a:r>
          </a:p>
          <a:p>
            <a:endParaRPr lang="zh-CN" altLang="en-US" sz="3200" dirty="0" smtClean="0">
              <a:solidFill>
                <a:srgbClr val="E6001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34945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11560" y="195486"/>
            <a:ext cx="78488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dirty="0"/>
              <a:t>试运行一下</a:t>
            </a:r>
            <a:endParaRPr lang="zh-CN" altLang="en-US" sz="3200" dirty="0" smtClean="0">
              <a:solidFill>
                <a:srgbClr val="E6001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/>
          <p:cNvPicPr/>
          <p:nvPr/>
        </p:nvPicPr>
        <p:blipFill>
          <a:blip r:embed="rId2"/>
          <a:stretch>
            <a:fillRect/>
          </a:stretch>
        </p:blipFill>
        <p:spPr>
          <a:xfrm>
            <a:off x="639884" y="843558"/>
            <a:ext cx="7964564" cy="316835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39884" y="4220170"/>
            <a:ext cx="79645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/>
              <a:t>打包成功了，但是会有一个</a:t>
            </a:r>
            <a:r>
              <a:rPr lang="en-US" altLang="zh-CN"/>
              <a:t>warning</a:t>
            </a:r>
            <a:r>
              <a:rPr lang="zh-CN" altLang="zh-CN"/>
              <a:t>，需要添加打包的</a:t>
            </a:r>
            <a:r>
              <a:rPr lang="en-US" altLang="zh-CN"/>
              <a:t>mode,</a:t>
            </a:r>
            <a:r>
              <a:rPr lang="zh-CN" altLang="zh-CN"/>
              <a:t>可以设置为</a:t>
            </a:r>
            <a:r>
              <a:rPr lang="en-US" altLang="zh-CN"/>
              <a:t>development</a:t>
            </a:r>
            <a:r>
              <a:rPr lang="zh-CN" altLang="zh-CN"/>
              <a:t>或者</a:t>
            </a:r>
            <a:r>
              <a:rPr lang="en-US" altLang="zh-CN"/>
              <a:t>production</a:t>
            </a:r>
            <a:r>
              <a:rPr lang="zh-CN" altLang="zh-CN"/>
              <a:t>，区别在于打包后打代码会不会压缩。</a:t>
            </a:r>
          </a:p>
        </p:txBody>
      </p:sp>
    </p:spTree>
    <p:extLst>
      <p:ext uri="{BB962C8B-B14F-4D97-AF65-F5344CB8AC3E}">
        <p14:creationId xmlns:p14="http://schemas.microsoft.com/office/powerpoint/2010/main" val="2604434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标题 2"/>
          <p:cNvSpPr txBox="1">
            <a:spLocks noGrp="1"/>
          </p:cNvSpPr>
          <p:nvPr/>
        </p:nvSpPr>
        <p:spPr>
          <a:xfrm>
            <a:off x="706120" y="-16192"/>
            <a:ext cx="8229600" cy="768350"/>
          </a:xfrm>
          <a:noFill/>
          <a:ln>
            <a:noFill/>
          </a:ln>
        </p:spPr>
        <p:txBody>
          <a:bodyPr anchor="ctr">
            <a:spAutoFit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Loaders</a:t>
            </a:r>
            <a:endParaRPr lang="zh-CN" altLang="en-US" b="1" kern="1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3" name="AutoShape 14"/>
          <p:cNvSpPr>
            <a:spLocks noChangeArrowheads="1"/>
          </p:cNvSpPr>
          <p:nvPr/>
        </p:nvSpPr>
        <p:spPr bwMode="gray">
          <a:xfrm>
            <a:off x="4409080" y="1072451"/>
            <a:ext cx="661035" cy="630555"/>
          </a:xfrm>
          <a:prstGeom prst="diamond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</a:p>
        </p:txBody>
      </p:sp>
      <p:sp>
        <p:nvSpPr>
          <p:cNvPr id="5" name="AutoShape 14"/>
          <p:cNvSpPr>
            <a:spLocks noChangeArrowheads="1"/>
          </p:cNvSpPr>
          <p:nvPr/>
        </p:nvSpPr>
        <p:spPr bwMode="gray">
          <a:xfrm>
            <a:off x="4409080" y="1814728"/>
            <a:ext cx="661035" cy="630555"/>
          </a:xfrm>
          <a:prstGeom prst="diamond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5509260" y="1119397"/>
            <a:ext cx="26602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什么是</a:t>
            </a:r>
            <a:r>
              <a:rPr lang="en-US" altLang="zh-CN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loader</a:t>
            </a:r>
            <a:endParaRPr lang="zh-CN" altLang="en-US" sz="3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522594" y="1860508"/>
            <a:ext cx="22627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css</a:t>
            </a:r>
            <a:r>
              <a:rPr lang="en-US" altLang="zh-CN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-loader</a:t>
            </a:r>
            <a:endParaRPr lang="zh-CN" altLang="en-US" sz="3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AutoShape 14"/>
          <p:cNvSpPr>
            <a:spLocks noChangeArrowheads="1"/>
          </p:cNvSpPr>
          <p:nvPr/>
        </p:nvSpPr>
        <p:spPr bwMode="gray">
          <a:xfrm>
            <a:off x="4409079" y="2558770"/>
            <a:ext cx="661035" cy="630555"/>
          </a:xfrm>
          <a:prstGeom prst="diamond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</a:p>
        </p:txBody>
      </p:sp>
      <p:sp>
        <p:nvSpPr>
          <p:cNvPr id="2" name="矩形 1"/>
          <p:cNvSpPr/>
          <p:nvPr/>
        </p:nvSpPr>
        <p:spPr>
          <a:xfrm>
            <a:off x="5505812" y="3346827"/>
            <a:ext cx="408996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babel-loader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AutoShape 14"/>
          <p:cNvSpPr>
            <a:spLocks noChangeArrowheads="1"/>
          </p:cNvSpPr>
          <p:nvPr/>
        </p:nvSpPr>
        <p:spPr bwMode="gray">
          <a:xfrm>
            <a:off x="4409079" y="3301047"/>
            <a:ext cx="661035" cy="630555"/>
          </a:xfrm>
          <a:prstGeom prst="diamond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</a:p>
        </p:txBody>
      </p:sp>
      <p:sp>
        <p:nvSpPr>
          <p:cNvPr id="10" name="矩形 9"/>
          <p:cNvSpPr/>
          <p:nvPr/>
        </p:nvSpPr>
        <p:spPr>
          <a:xfrm>
            <a:off x="5522594" y="2604550"/>
            <a:ext cx="408996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file-loader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29600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标题 1"/>
          <p:cNvSpPr>
            <a:spLocks noGrp="1"/>
          </p:cNvSpPr>
          <p:nvPr>
            <p:ph type="title"/>
          </p:nvPr>
        </p:nvSpPr>
        <p:spPr>
          <a:xfrm>
            <a:off x="519113" y="22225"/>
            <a:ext cx="8229600" cy="504825"/>
          </a:xfrm>
          <a:noFill/>
          <a:ln>
            <a:noFill/>
          </a:ln>
        </p:spPr>
        <p:txBody>
          <a:bodyPr anchor="ctr"/>
          <a:lstStyle/>
          <a:p>
            <a:pPr eaLnBrk="1" hangingPunct="1"/>
            <a:r>
              <a:rPr lang="zh-CN" altLang="en-US" b="1" dirty="0" smtClean="0">
                <a:solidFill>
                  <a:srgbClr val="FF0000"/>
                </a:solidFill>
              </a:rPr>
              <a:t>什么是</a:t>
            </a:r>
            <a:r>
              <a:rPr lang="en-US" altLang="zh-CN" b="1" dirty="0" smtClean="0">
                <a:solidFill>
                  <a:srgbClr val="FF0000"/>
                </a:solidFill>
              </a:rPr>
              <a:t>Loader</a:t>
            </a:r>
            <a:endParaRPr lang="zh-CN" kern="12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85441" y="771550"/>
            <a:ext cx="849694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通过第一节的代码，我们已经可以显示文字，接下来我们给</a:t>
            </a:r>
            <a:r>
              <a:rPr lang="en-US" altLang="zh-CN" dirty="0" smtClean="0"/>
              <a:t>header</a:t>
            </a:r>
            <a:r>
              <a:rPr lang="zh-CN" altLang="en-US" dirty="0" smtClean="0"/>
              <a:t>部分添加一些样式，增加一个</a:t>
            </a:r>
            <a:r>
              <a:rPr lang="en-US" altLang="zh-CN" dirty="0" err="1" smtClean="0"/>
              <a:t>css</a:t>
            </a:r>
            <a:r>
              <a:rPr lang="zh-CN" altLang="en-US" dirty="0" smtClean="0"/>
              <a:t>文件并在</a:t>
            </a:r>
            <a:r>
              <a:rPr lang="en-US" altLang="zh-CN" dirty="0" smtClean="0"/>
              <a:t>index.js</a:t>
            </a:r>
            <a:r>
              <a:rPr lang="zh-CN" altLang="en-US" dirty="0" smtClean="0"/>
              <a:t>中引用。</a:t>
            </a:r>
            <a:endParaRPr lang="zh-CN" altLang="en-US" sz="3200" dirty="0" smtClean="0">
              <a:solidFill>
                <a:srgbClr val="E6001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441" y="1877824"/>
            <a:ext cx="5410695" cy="172903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7270" y="1876094"/>
            <a:ext cx="2781443" cy="1409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911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385441" y="555526"/>
            <a:ext cx="84969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运行</a:t>
            </a:r>
            <a:r>
              <a:rPr lang="en-US" altLang="zh-CN" dirty="0" err="1" smtClean="0"/>
              <a:t>webpack</a:t>
            </a:r>
            <a:r>
              <a:rPr lang="zh-CN" altLang="en-US" dirty="0" smtClean="0"/>
              <a:t>打包，就会发现报错。需要一个</a:t>
            </a:r>
            <a:r>
              <a:rPr lang="en-US" altLang="zh-CN" dirty="0" smtClean="0"/>
              <a:t>loader</a:t>
            </a:r>
            <a:r>
              <a:rPr lang="zh-CN" altLang="en-US" dirty="0" smtClean="0"/>
              <a:t>来处理这种文件，</a:t>
            </a:r>
            <a:endParaRPr lang="zh-CN" altLang="en-US" sz="3200" dirty="0" smtClean="0">
              <a:solidFill>
                <a:srgbClr val="E6001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3" y="1275606"/>
            <a:ext cx="8784976" cy="1296144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79513" y="2827464"/>
            <a:ext cx="83529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根据报错的</a:t>
            </a:r>
            <a:r>
              <a:rPr lang="zh-CN" altLang="en-US" dirty="0" smtClean="0"/>
              <a:t>指引可以看到关于</a:t>
            </a:r>
            <a:r>
              <a:rPr lang="en-US" altLang="zh-CN" dirty="0" smtClean="0"/>
              <a:t>loader</a:t>
            </a:r>
            <a:r>
              <a:rPr lang="zh-CN" altLang="en-US" dirty="0" smtClean="0"/>
              <a:t>的说明：</a:t>
            </a:r>
            <a:r>
              <a:rPr lang="en-US" altLang="zh-CN" dirty="0" err="1" smtClean="0"/>
              <a:t>webpack</a:t>
            </a:r>
            <a:r>
              <a:rPr lang="zh-CN" altLang="en-US" dirty="0" smtClean="0"/>
              <a:t>只能识别</a:t>
            </a:r>
            <a:r>
              <a:rPr lang="en-US" altLang="zh-CN" dirty="0" err="1" smtClean="0"/>
              <a:t>js</a:t>
            </a:r>
            <a:r>
              <a:rPr lang="zh-CN" altLang="en-US" dirty="0" smtClean="0"/>
              <a:t>和</a:t>
            </a:r>
            <a:r>
              <a:rPr lang="en-US" altLang="zh-CN" dirty="0" err="1" smtClean="0"/>
              <a:t>json</a:t>
            </a:r>
            <a:r>
              <a:rPr lang="zh-CN" altLang="en-US" dirty="0" smtClean="0"/>
              <a:t>文件，</a:t>
            </a:r>
            <a:r>
              <a:rPr lang="en-US" altLang="zh-CN" dirty="0" smtClean="0"/>
              <a:t>loaders</a:t>
            </a:r>
            <a:r>
              <a:rPr lang="zh-CN" altLang="en-US" dirty="0" smtClean="0"/>
              <a:t>可以让</a:t>
            </a:r>
            <a:r>
              <a:rPr lang="en-US" altLang="zh-CN" dirty="0" err="1" smtClean="0"/>
              <a:t>webpack</a:t>
            </a:r>
            <a:r>
              <a:rPr lang="zh-CN" altLang="en-US" dirty="0" smtClean="0"/>
              <a:t>处理其他类型的文件。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53334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385441" y="641620"/>
            <a:ext cx="84969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在</a:t>
            </a:r>
            <a:r>
              <a:rPr lang="en-US" altLang="zh-CN" dirty="0" err="1" smtClean="0"/>
              <a:t>webpack</a:t>
            </a:r>
            <a:r>
              <a:rPr lang="zh-CN" altLang="en-US" dirty="0" smtClean="0"/>
              <a:t>官网</a:t>
            </a:r>
            <a:r>
              <a:rPr lang="en-US" altLang="zh-CN" dirty="0" smtClean="0"/>
              <a:t>loaders</a:t>
            </a:r>
            <a:r>
              <a:rPr lang="zh-CN" altLang="en-US" dirty="0" smtClean="0"/>
              <a:t>下面可以找到很多</a:t>
            </a:r>
            <a:r>
              <a:rPr lang="en-US" altLang="zh-CN" dirty="0" smtClean="0"/>
              <a:t>loader</a:t>
            </a:r>
            <a:r>
              <a:rPr lang="zh-CN" altLang="en-US" dirty="0" smtClean="0"/>
              <a:t>，除了官网之外还有很多其他第三方的</a:t>
            </a:r>
            <a:r>
              <a:rPr lang="en-US" altLang="zh-CN" dirty="0" smtClean="0"/>
              <a:t>loader</a:t>
            </a:r>
            <a:r>
              <a:rPr lang="zh-CN" altLang="en-US" dirty="0" smtClean="0"/>
              <a:t>。我们找到要用到的</a:t>
            </a:r>
            <a:r>
              <a:rPr lang="en-US" altLang="zh-CN" dirty="0" err="1" smtClean="0"/>
              <a:t>css</a:t>
            </a:r>
            <a:r>
              <a:rPr lang="en-US" altLang="zh-CN" dirty="0" smtClean="0"/>
              <a:t>-loader</a:t>
            </a:r>
            <a:r>
              <a:rPr lang="zh-CN" altLang="en-US" dirty="0" smtClean="0"/>
              <a:t>，并参考官网的用法。</a:t>
            </a:r>
            <a:endParaRPr lang="en-US" altLang="zh-CN" dirty="0" smtClean="0"/>
          </a:p>
          <a:p>
            <a:r>
              <a:rPr lang="zh-CN" altLang="en-US" dirty="0" smtClean="0"/>
              <a:t>安装</a:t>
            </a:r>
            <a:r>
              <a:rPr lang="en-US" altLang="zh-CN" dirty="0" smtClean="0"/>
              <a:t>style-loader</a:t>
            </a:r>
            <a:r>
              <a:rPr lang="zh-CN" altLang="en-US" dirty="0" smtClean="0"/>
              <a:t>和</a:t>
            </a:r>
            <a:r>
              <a:rPr lang="en-US" altLang="zh-CN" dirty="0" err="1" smtClean="0"/>
              <a:t>css</a:t>
            </a:r>
            <a:r>
              <a:rPr lang="en-US" altLang="zh-CN" dirty="0" smtClean="0"/>
              <a:t>-loader</a:t>
            </a:r>
            <a:r>
              <a:rPr lang="zh-CN" altLang="en-US" dirty="0" smtClean="0"/>
              <a:t>，并在</a:t>
            </a:r>
            <a:r>
              <a:rPr lang="en-US" altLang="zh-CN" dirty="0" smtClean="0"/>
              <a:t>webpack.config.js</a:t>
            </a:r>
            <a:r>
              <a:rPr lang="zh-CN" altLang="en-US" dirty="0" smtClean="0"/>
              <a:t>中配置。</a:t>
            </a:r>
            <a:endParaRPr lang="en-US" altLang="zh-CN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779662"/>
            <a:ext cx="6524666" cy="18002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67544" y="3939902"/>
            <a:ext cx="82809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rules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指处理文件的规则，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test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后面为一个正则表达式，此处表示以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en-US" altLang="zh-CN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css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为结尾的文件，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use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指处理这些文件需要用到的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loaders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</p:txBody>
      </p:sp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519113" y="22225"/>
            <a:ext cx="8229600" cy="504825"/>
          </a:xfrm>
          <a:noFill/>
          <a:ln>
            <a:noFill/>
          </a:ln>
        </p:spPr>
        <p:txBody>
          <a:bodyPr anchor="ctr"/>
          <a:lstStyle/>
          <a:p>
            <a:pPr eaLnBrk="1" hangingPunct="1"/>
            <a:r>
              <a:rPr lang="en-US" altLang="zh-CN" b="1" dirty="0" err="1" smtClean="0">
                <a:solidFill>
                  <a:srgbClr val="FF0000"/>
                </a:solidFill>
              </a:rPr>
              <a:t>css</a:t>
            </a:r>
            <a:r>
              <a:rPr lang="en-US" altLang="zh-CN" b="1" dirty="0" smtClean="0">
                <a:solidFill>
                  <a:srgbClr val="FF0000"/>
                </a:solidFill>
              </a:rPr>
              <a:t>-loader</a:t>
            </a:r>
            <a:endParaRPr lang="zh-CN" kern="12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555695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473632" y="673697"/>
            <a:ext cx="84969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除了</a:t>
            </a:r>
            <a:r>
              <a:rPr lang="en-US" altLang="zh-CN" dirty="0" err="1" smtClean="0"/>
              <a:t>css</a:t>
            </a:r>
            <a:r>
              <a:rPr lang="zh-CN" altLang="en-US" dirty="0" smtClean="0"/>
              <a:t>之外，我们项目中用的比较多的是</a:t>
            </a:r>
            <a:r>
              <a:rPr lang="en-US" altLang="zh-CN" dirty="0" smtClean="0"/>
              <a:t>less</a:t>
            </a:r>
            <a:r>
              <a:rPr lang="zh-CN" altLang="en-US" dirty="0" smtClean="0"/>
              <a:t>，</a:t>
            </a:r>
            <a:r>
              <a:rPr lang="en-US" altLang="zh-CN" dirty="0" err="1" smtClean="0"/>
              <a:t>webpack</a:t>
            </a:r>
            <a:r>
              <a:rPr lang="zh-CN" altLang="en-US" dirty="0" smtClean="0"/>
              <a:t>同样不认识</a:t>
            </a:r>
            <a:r>
              <a:rPr lang="en-US" altLang="zh-CN" dirty="0" smtClean="0"/>
              <a:t>less</a:t>
            </a:r>
            <a:r>
              <a:rPr lang="zh-CN" altLang="en-US" dirty="0" smtClean="0"/>
              <a:t>，找到</a:t>
            </a:r>
            <a:r>
              <a:rPr lang="en-US" altLang="zh-CN" dirty="0" smtClean="0"/>
              <a:t>less-loader,</a:t>
            </a:r>
            <a:r>
              <a:rPr lang="zh-CN" altLang="en-US" dirty="0" smtClean="0"/>
              <a:t>根据官网示例添加配置即可。</a:t>
            </a:r>
            <a:endParaRPr lang="en-US" altLang="zh-CN" dirty="0" smtClean="0"/>
          </a:p>
        </p:txBody>
      </p:sp>
      <p:sp>
        <p:nvSpPr>
          <p:cNvPr id="6" name="文本框 5"/>
          <p:cNvSpPr txBox="1"/>
          <p:nvPr/>
        </p:nvSpPr>
        <p:spPr>
          <a:xfrm>
            <a:off x="467793" y="3795886"/>
            <a:ext cx="82809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需要注意的是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test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中需要识别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less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文件，并且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loader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执行的顺序是从后向前执行，所以必须将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less-loader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写在最后面，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less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转换为</a:t>
            </a:r>
            <a:r>
              <a:rPr lang="en-US" altLang="zh-CN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css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之后再执行</a:t>
            </a:r>
            <a:r>
              <a:rPr lang="en-US" altLang="zh-CN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css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-loader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，否则会报错。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113" y="1635646"/>
            <a:ext cx="8136231" cy="1872208"/>
          </a:xfrm>
          <a:prstGeom prst="rect">
            <a:avLst/>
          </a:prstGeom>
        </p:spPr>
      </p:pic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519113" y="22225"/>
            <a:ext cx="8229600" cy="504825"/>
          </a:xfrm>
          <a:noFill/>
          <a:ln>
            <a:noFill/>
          </a:ln>
        </p:spPr>
        <p:txBody>
          <a:bodyPr anchor="ctr"/>
          <a:lstStyle/>
          <a:p>
            <a:pPr eaLnBrk="1" hangingPunct="1"/>
            <a:r>
              <a:rPr lang="en-US" altLang="zh-CN" b="1" dirty="0" smtClean="0">
                <a:solidFill>
                  <a:srgbClr val="FF0000"/>
                </a:solidFill>
              </a:rPr>
              <a:t>less-loader</a:t>
            </a:r>
            <a:endParaRPr lang="zh-CN" kern="12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909871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473632" y="673697"/>
            <a:ext cx="84969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/>
              <a:t>postcss</a:t>
            </a:r>
            <a:r>
              <a:rPr lang="en-US" altLang="zh-CN" dirty="0" smtClean="0"/>
              <a:t>-loader</a:t>
            </a:r>
            <a:r>
              <a:rPr lang="zh-CN" altLang="en-US" dirty="0" smtClean="0"/>
              <a:t>用来对</a:t>
            </a:r>
            <a:r>
              <a:rPr lang="en-US" altLang="zh-CN" dirty="0" err="1" smtClean="0"/>
              <a:t>css</a:t>
            </a:r>
            <a:r>
              <a:rPr lang="zh-CN" altLang="en-US" dirty="0" smtClean="0"/>
              <a:t>文件做进一步处理，一般添加</a:t>
            </a:r>
            <a:r>
              <a:rPr lang="en-US" altLang="zh-CN" dirty="0" smtClean="0"/>
              <a:t>postcss.config.js</a:t>
            </a:r>
            <a:r>
              <a:rPr lang="zh-CN" altLang="en-US" dirty="0" smtClean="0"/>
              <a:t>文件来配置。</a:t>
            </a:r>
            <a:r>
              <a:rPr lang="en-US" altLang="zh-CN" dirty="0"/>
              <a:t> </a:t>
            </a:r>
            <a:r>
              <a:rPr lang="en-US" altLang="zh-CN" dirty="0" err="1" smtClean="0"/>
              <a:t>postcss</a:t>
            </a:r>
            <a:r>
              <a:rPr lang="en-US" altLang="zh-CN" dirty="0" smtClean="0"/>
              <a:t>-loader</a:t>
            </a:r>
            <a:r>
              <a:rPr lang="zh-CN" altLang="en-US" dirty="0" smtClean="0"/>
              <a:t>可以实现的功能很多，此处以添加样式前缀为例，首先添加浏览器支持，然后下载</a:t>
            </a:r>
            <a:r>
              <a:rPr lang="en-US" altLang="zh-CN" dirty="0" err="1" smtClean="0"/>
              <a:t>autoprefixer</a:t>
            </a:r>
            <a:r>
              <a:rPr lang="zh-CN" altLang="en-US" dirty="0" smtClean="0"/>
              <a:t>并配置，这样</a:t>
            </a:r>
            <a:r>
              <a:rPr lang="en-US" altLang="zh-CN" dirty="0" err="1" smtClean="0"/>
              <a:t>css</a:t>
            </a:r>
            <a:r>
              <a:rPr lang="zh-CN" altLang="en-US" dirty="0" smtClean="0"/>
              <a:t>就会添加前缀</a:t>
            </a:r>
            <a:endParaRPr lang="en-US" altLang="zh-CN" dirty="0"/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519113" y="22225"/>
            <a:ext cx="8229600" cy="504825"/>
          </a:xfrm>
          <a:noFill/>
          <a:ln>
            <a:noFill/>
          </a:ln>
        </p:spPr>
        <p:txBody>
          <a:bodyPr anchor="ctr"/>
          <a:lstStyle/>
          <a:p>
            <a:pPr eaLnBrk="1" hangingPunct="1"/>
            <a:r>
              <a:rPr lang="en-US" altLang="zh-CN" b="1" dirty="0" err="1">
                <a:solidFill>
                  <a:srgbClr val="FF0000"/>
                </a:solidFill>
              </a:rPr>
              <a:t>postcss</a:t>
            </a:r>
            <a:r>
              <a:rPr lang="en-US" altLang="zh-CN" b="1" dirty="0">
                <a:solidFill>
                  <a:srgbClr val="FF0000"/>
                </a:solidFill>
              </a:rPr>
              <a:t>-loader</a:t>
            </a:r>
            <a:endParaRPr lang="zh-CN" kern="12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704" y="1654907"/>
            <a:ext cx="2088232" cy="147728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1800" y="1664477"/>
            <a:ext cx="3492522" cy="1467716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475656" y="3822175"/>
            <a:ext cx="457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3200" dirty="0" smtClean="0">
              <a:solidFill>
                <a:srgbClr val="E6001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76704" y="3483620"/>
            <a:ext cx="74168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注意，</a:t>
            </a:r>
            <a:r>
              <a:rPr lang="en-US" altLang="zh-CN" dirty="0" err="1" smtClean="0"/>
              <a:t>webpack</a:t>
            </a:r>
            <a:r>
              <a:rPr lang="zh-CN" altLang="en-US" dirty="0" smtClean="0"/>
              <a:t>中文网中版本比较老，在</a:t>
            </a:r>
            <a:r>
              <a:rPr lang="en-US" altLang="zh-CN" dirty="0" err="1" smtClean="0"/>
              <a:t>npm</a:t>
            </a:r>
            <a:r>
              <a:rPr lang="zh-CN" altLang="en-US" dirty="0" smtClean="0"/>
              <a:t>中查相关文档，浏览器列表可以参考 </a:t>
            </a:r>
            <a:r>
              <a:rPr lang="en-US" altLang="zh-CN" dirty="0" smtClean="0">
                <a:hlinkClick r:id="rId5"/>
              </a:rPr>
              <a:t>https</a:t>
            </a:r>
            <a:r>
              <a:rPr lang="en-US" altLang="zh-CN" dirty="0">
                <a:hlinkClick r:id="rId5"/>
              </a:rPr>
              <a:t>://</a:t>
            </a:r>
            <a:r>
              <a:rPr lang="en-US" altLang="zh-CN" dirty="0" smtClean="0">
                <a:hlinkClick r:id="rId5"/>
              </a:rPr>
              <a:t>github.com/browserslist/browserslist#environment-variables</a:t>
            </a:r>
            <a:r>
              <a:rPr lang="en-US" altLang="zh-CN" dirty="0" smtClean="0"/>
              <a:t> </a:t>
            </a:r>
            <a:r>
              <a:rPr lang="zh-CN" altLang="en-US" dirty="0" smtClean="0"/>
              <a:t>，比如上面的</a:t>
            </a:r>
            <a:r>
              <a:rPr lang="en-US" altLang="zh-CN" dirty="0" err="1" smtClean="0"/>
              <a:t>css</a:t>
            </a:r>
            <a:r>
              <a:rPr lang="zh-CN" altLang="en-US" dirty="0" smtClean="0"/>
              <a:t>中没有</a:t>
            </a:r>
            <a:r>
              <a:rPr lang="en-US" altLang="zh-CN" dirty="0" err="1" smtClean="0"/>
              <a:t>moz</a:t>
            </a:r>
            <a:r>
              <a:rPr lang="zh-CN" altLang="en-US" dirty="0" smtClean="0"/>
              <a:t>支持，需要的话添加</a:t>
            </a:r>
            <a:r>
              <a:rPr lang="en-US" altLang="zh-CN" dirty="0" smtClean="0"/>
              <a:t>“</a:t>
            </a:r>
            <a:r>
              <a:rPr lang="en-US" altLang="zh-CN" dirty="0" err="1" smtClean="0"/>
              <a:t>ff</a:t>
            </a:r>
            <a:r>
              <a:rPr lang="en-US" altLang="zh-CN" dirty="0"/>
              <a:t> &lt;= </a:t>
            </a:r>
            <a:r>
              <a:rPr lang="en-US" altLang="zh-CN" dirty="0" smtClean="0"/>
              <a:t>15”</a:t>
            </a:r>
            <a:r>
              <a:rPr lang="zh-CN" altLang="en-US" dirty="0" smtClean="0"/>
              <a:t>，意思是支持</a:t>
            </a:r>
            <a:r>
              <a:rPr lang="en-US" altLang="zh-CN" dirty="0" smtClean="0"/>
              <a:t>firefox15</a:t>
            </a:r>
            <a:r>
              <a:rPr lang="zh-CN" altLang="en-US" dirty="0" smtClean="0"/>
              <a:t>以下版本。</a:t>
            </a:r>
            <a:endParaRPr lang="en-US" altLang="zh-CN" dirty="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71186" y="1672632"/>
            <a:ext cx="2621336" cy="1259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804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473632" y="673697"/>
            <a:ext cx="84969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很多时候我们需要使用一些文件，比如图片、字体文件等，如果我们在页面添加一个图片，就需要</a:t>
            </a:r>
            <a:r>
              <a:rPr lang="en-US" altLang="zh-CN" dirty="0" smtClean="0"/>
              <a:t>file-loader</a:t>
            </a:r>
            <a:r>
              <a:rPr lang="zh-CN" altLang="en-US" dirty="0" smtClean="0"/>
              <a:t>来处理，同样的在</a:t>
            </a:r>
            <a:r>
              <a:rPr lang="en-US" altLang="zh-CN" dirty="0" smtClean="0"/>
              <a:t>rules</a:t>
            </a:r>
            <a:r>
              <a:rPr lang="zh-CN" altLang="en-US" dirty="0" smtClean="0"/>
              <a:t>里面添加</a:t>
            </a:r>
            <a:r>
              <a:rPr lang="en-US" altLang="zh-CN" dirty="0" smtClean="0"/>
              <a:t>file-loader</a:t>
            </a:r>
            <a:r>
              <a:rPr lang="zh-CN" altLang="en-US" dirty="0" smtClean="0"/>
              <a:t>的配置。</a:t>
            </a:r>
            <a:endParaRPr lang="en-US" altLang="zh-CN" dirty="0" smtClean="0"/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519113" y="22225"/>
            <a:ext cx="8229600" cy="504825"/>
          </a:xfrm>
          <a:noFill/>
          <a:ln>
            <a:noFill/>
          </a:ln>
        </p:spPr>
        <p:txBody>
          <a:bodyPr anchor="ctr"/>
          <a:lstStyle/>
          <a:p>
            <a:pPr eaLnBrk="1" hangingPunct="1"/>
            <a:r>
              <a:rPr lang="en-US" altLang="zh-CN" b="1" dirty="0" smtClean="0">
                <a:solidFill>
                  <a:srgbClr val="FF0000"/>
                </a:solidFill>
              </a:rPr>
              <a:t>file-loader</a:t>
            </a:r>
            <a:endParaRPr lang="zh-CN" kern="12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347614"/>
            <a:ext cx="4210266" cy="1498677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3075806"/>
            <a:ext cx="2991004" cy="958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278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3" name="Picture 2" descr="E:\工作\2017\用友\集团\8.31新PPTvi\封面封底\目录页-0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" y="-1587"/>
            <a:ext cx="9144000" cy="51450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3554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2450" y="177800"/>
            <a:ext cx="792163" cy="3524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3555" name="内容占位符 27"/>
          <p:cNvSpPr txBox="1"/>
          <p:nvPr/>
        </p:nvSpPr>
        <p:spPr>
          <a:xfrm>
            <a:off x="3857625" y="1357313"/>
            <a:ext cx="3355975" cy="319087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defTabSz="913130" eaLnBrk="1">
              <a:spcBef>
                <a:spcPct val="20000"/>
              </a:spcBef>
              <a:buFont typeface="Arial" panose="020B0604020202020204" pitchFamily="34" charset="0"/>
            </a:pPr>
            <a:r>
              <a:rPr lang="zh-CN" altLang="en-US" sz="2000" b="1" dirty="0" smtClean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什么是</a:t>
            </a:r>
            <a:r>
              <a:rPr lang="en-US" altLang="zh-CN" sz="2000" b="1" dirty="0" err="1" smtClean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webpack</a:t>
            </a:r>
            <a:endParaRPr lang="zh-CN" altLang="en-US" sz="20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556" name="内容占位符 27"/>
          <p:cNvSpPr txBox="1"/>
          <p:nvPr/>
        </p:nvSpPr>
        <p:spPr>
          <a:xfrm>
            <a:off x="3857625" y="2060575"/>
            <a:ext cx="3303588" cy="3175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defTabSz="913130" eaLnBrk="1">
              <a:spcBef>
                <a:spcPct val="20000"/>
              </a:spcBef>
              <a:buFont typeface="Arial" panose="020B0604020202020204" pitchFamily="34" charset="0"/>
            </a:pPr>
            <a:r>
              <a:rPr lang="en-US" altLang="zh-CN" sz="2000" b="1" dirty="0" smtClean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Loaders And Plugins</a:t>
            </a:r>
          </a:p>
        </p:txBody>
      </p:sp>
      <p:sp>
        <p:nvSpPr>
          <p:cNvPr id="22" name="文本框 31"/>
          <p:cNvSpPr txBox="1"/>
          <p:nvPr/>
        </p:nvSpPr>
        <p:spPr>
          <a:xfrm>
            <a:off x="3489325" y="1323975"/>
            <a:ext cx="393700" cy="4000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spcFirstLastPara="1" wrap="none" lIns="45719" tIns="45719" rIns="45719" bIns="45719" spcCol="3810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C8534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01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C8534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3" name="文本框 33"/>
          <p:cNvSpPr txBox="1"/>
          <p:nvPr/>
        </p:nvSpPr>
        <p:spPr>
          <a:xfrm>
            <a:off x="3476625" y="2033588"/>
            <a:ext cx="393700" cy="4000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spcFirstLastPara="1" wrap="none" lIns="45719" tIns="45719" rIns="45719" bIns="45719" spcCol="38100" anchor="ctr">
            <a:spAutoFit/>
          </a:bodyPr>
          <a:lstStyle>
            <a:defPPr>
              <a:defRPr lang="zh-CN"/>
            </a:defPPr>
            <a:lvl1pPr algn="ctr">
              <a:defRPr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C8534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02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C8534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3559" name="内容占位符 27"/>
          <p:cNvSpPr txBox="1"/>
          <p:nvPr/>
        </p:nvSpPr>
        <p:spPr>
          <a:xfrm>
            <a:off x="3862388" y="2736850"/>
            <a:ext cx="3303587" cy="3175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defTabSz="913130" eaLnBrk="1">
              <a:spcBef>
                <a:spcPct val="20000"/>
              </a:spcBef>
              <a:buFont typeface="Arial" panose="020B0604020202020204" pitchFamily="34" charset="0"/>
            </a:pPr>
            <a:r>
              <a:rPr lang="zh-CN" altLang="en-US" sz="2000" b="1" dirty="0" smtClean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其他配置</a:t>
            </a:r>
            <a:endParaRPr lang="zh-CN" altLang="en-US" sz="20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33"/>
          <p:cNvSpPr txBox="1"/>
          <p:nvPr/>
        </p:nvSpPr>
        <p:spPr>
          <a:xfrm>
            <a:off x="3481388" y="2709863"/>
            <a:ext cx="393700" cy="4000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spcFirstLastPara="1" wrap="none" lIns="45719" tIns="45719" rIns="45719" bIns="45719" spcCol="38100" anchor="ctr">
            <a:spAutoFit/>
          </a:bodyPr>
          <a:lstStyle>
            <a:defPPr>
              <a:defRPr lang="zh-CN"/>
            </a:defPPr>
            <a:lvl1pPr algn="ctr">
              <a:defRPr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C8534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03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C8534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3561" name="内容占位符 27"/>
          <p:cNvSpPr txBox="1"/>
          <p:nvPr/>
        </p:nvSpPr>
        <p:spPr>
          <a:xfrm>
            <a:off x="3859213" y="3413125"/>
            <a:ext cx="3305175" cy="3175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defTabSz="913130" eaLnBrk="1">
              <a:spcBef>
                <a:spcPct val="20000"/>
              </a:spcBef>
              <a:buFont typeface="Arial" panose="020B0604020202020204" pitchFamily="34" charset="0"/>
            </a:pPr>
            <a:r>
              <a:rPr lang="zh-CN" altLang="en-US" sz="2000" b="1" dirty="0" smtClean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手写</a:t>
            </a:r>
            <a:r>
              <a:rPr lang="en-US" altLang="zh-CN" sz="2000" b="1" dirty="0" smtClean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loader</a:t>
            </a:r>
            <a:r>
              <a:rPr lang="zh-CN" altLang="en-US" sz="2000" b="1" dirty="0" smtClean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2000" b="1" dirty="0" smtClean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plugin</a:t>
            </a:r>
            <a:endParaRPr lang="zh-CN" altLang="en-US" sz="20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文本框 33"/>
          <p:cNvSpPr txBox="1"/>
          <p:nvPr/>
        </p:nvSpPr>
        <p:spPr>
          <a:xfrm>
            <a:off x="3478213" y="3386138"/>
            <a:ext cx="393700" cy="4000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spcFirstLastPara="1" wrap="none" lIns="45719" tIns="45719" rIns="45719" bIns="45719" spcCol="38100" anchor="ctr">
            <a:spAutoFit/>
          </a:bodyPr>
          <a:lstStyle>
            <a:defPPr>
              <a:defRPr lang="zh-CN"/>
            </a:defPPr>
            <a:lvl1pPr algn="ctr">
              <a:defRPr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C8534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04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C8534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171" y="2718252"/>
            <a:ext cx="7189161" cy="50157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1268463"/>
            <a:ext cx="4752528" cy="128544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539552" y="457788"/>
            <a:ext cx="84969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运行</a:t>
            </a:r>
            <a:r>
              <a:rPr lang="en-US" altLang="zh-CN" dirty="0" err="1" smtClean="0"/>
              <a:t>webpack</a:t>
            </a:r>
            <a:r>
              <a:rPr lang="zh-CN" altLang="en-US" dirty="0" smtClean="0"/>
              <a:t>打包，发现</a:t>
            </a:r>
            <a:r>
              <a:rPr lang="en-US" altLang="zh-CN" dirty="0" err="1" smtClean="0"/>
              <a:t>dist</a:t>
            </a:r>
            <a:r>
              <a:rPr lang="zh-CN" altLang="en-US" dirty="0" smtClean="0"/>
              <a:t>目录下会出现一个以</a:t>
            </a:r>
            <a:r>
              <a:rPr lang="en-US" altLang="zh-CN" dirty="0" smtClean="0"/>
              <a:t>hash</a:t>
            </a:r>
            <a:r>
              <a:rPr lang="zh-CN" altLang="en-US" dirty="0" smtClean="0"/>
              <a:t>值为名称的</a:t>
            </a:r>
            <a:r>
              <a:rPr lang="en-US" altLang="zh-CN" dirty="0" smtClean="0"/>
              <a:t>jpeg</a:t>
            </a:r>
            <a:r>
              <a:rPr lang="zh-CN" altLang="en-US" dirty="0" smtClean="0"/>
              <a:t>文件，</a:t>
            </a:r>
            <a:r>
              <a:rPr lang="en-US" altLang="zh-CN" dirty="0" smtClean="0"/>
              <a:t>html</a:t>
            </a:r>
            <a:r>
              <a:rPr lang="zh-CN" altLang="en-US" dirty="0" smtClean="0"/>
              <a:t>上</a:t>
            </a:r>
            <a:r>
              <a:rPr lang="en-US" altLang="zh-CN" dirty="0" err="1" smtClean="0"/>
              <a:t>img</a:t>
            </a:r>
            <a:r>
              <a:rPr lang="zh-CN" altLang="en-US" dirty="0" smtClean="0"/>
              <a:t>标签下的</a:t>
            </a:r>
            <a:r>
              <a:rPr lang="en-US" altLang="zh-CN" dirty="0" err="1" smtClean="0"/>
              <a:t>src</a:t>
            </a:r>
            <a:r>
              <a:rPr lang="zh-CN" altLang="en-US" dirty="0" smtClean="0"/>
              <a:t>也变成了这个文件名，可以在页面上显示出来。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566979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395536" y="484981"/>
            <a:ext cx="84969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如果我们不想以</a:t>
            </a:r>
            <a:r>
              <a:rPr lang="en-US" altLang="zh-CN" dirty="0" smtClean="0"/>
              <a:t>hash</a:t>
            </a:r>
            <a:r>
              <a:rPr lang="zh-CN" altLang="en-US" dirty="0" smtClean="0"/>
              <a:t>为文件名称，想要打包出来的文件和源文件名一致，就需要使用到</a:t>
            </a:r>
            <a:r>
              <a:rPr lang="en-US" altLang="zh-CN" dirty="0" smtClean="0"/>
              <a:t>loader</a:t>
            </a:r>
            <a:r>
              <a:rPr lang="zh-CN" altLang="en-US" dirty="0" smtClean="0"/>
              <a:t>的更多配置。查看</a:t>
            </a:r>
            <a:r>
              <a:rPr lang="en-US" altLang="zh-CN" dirty="0" err="1" smtClean="0"/>
              <a:t>webpack</a:t>
            </a:r>
            <a:r>
              <a:rPr lang="zh-CN" altLang="en-US" dirty="0" smtClean="0"/>
              <a:t>官网中</a:t>
            </a:r>
            <a:r>
              <a:rPr lang="en-US" altLang="zh-CN" dirty="0" smtClean="0"/>
              <a:t>file-loader</a:t>
            </a:r>
            <a:r>
              <a:rPr lang="zh-CN" altLang="en-US" dirty="0" smtClean="0"/>
              <a:t>的选项，可以看到有一个那么配置。</a:t>
            </a:r>
            <a:endParaRPr lang="en-US" altLang="zh-CN" dirty="0" smtClean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635646"/>
            <a:ext cx="3753043" cy="2089257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8024" y="1635646"/>
            <a:ext cx="3229108" cy="144016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547936" y="3952676"/>
            <a:ext cx="84969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其中</a:t>
            </a:r>
            <a:r>
              <a:rPr lang="en-US" altLang="zh-CN" dirty="0" smtClean="0"/>
              <a:t>[name]</a:t>
            </a:r>
            <a:r>
              <a:rPr lang="zh-CN" altLang="en-US" dirty="0"/>
              <a:t>指</a:t>
            </a:r>
            <a:r>
              <a:rPr lang="zh-CN" altLang="en-US" dirty="0" smtClean="0"/>
              <a:t>源文件名，</a:t>
            </a:r>
            <a:r>
              <a:rPr lang="en-US" altLang="zh-CN" dirty="0" smtClean="0"/>
              <a:t>[</a:t>
            </a:r>
            <a:r>
              <a:rPr lang="en-US" altLang="zh-CN" dirty="0" err="1" smtClean="0"/>
              <a:t>ext</a:t>
            </a:r>
            <a:r>
              <a:rPr lang="en-US" altLang="zh-CN" dirty="0" smtClean="0"/>
              <a:t>]</a:t>
            </a:r>
            <a:r>
              <a:rPr lang="zh-CN" altLang="en-US" dirty="0" smtClean="0"/>
              <a:t>指源文件扩展名。如果想要指定文件在</a:t>
            </a:r>
            <a:r>
              <a:rPr lang="en-US" altLang="zh-CN" dirty="0" err="1" smtClean="0"/>
              <a:t>dist</a:t>
            </a:r>
            <a:r>
              <a:rPr lang="zh-CN" altLang="en-US" dirty="0" smtClean="0"/>
              <a:t>目录下的路径，可以配置</a:t>
            </a:r>
            <a:r>
              <a:rPr lang="en-US" altLang="zh-CN" dirty="0" err="1" smtClean="0"/>
              <a:t>outputPath</a:t>
            </a:r>
            <a:r>
              <a:rPr lang="zh-CN" altLang="en-US" dirty="0"/>
              <a:t>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143110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395536" y="484981"/>
            <a:ext cx="84969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思考一个场景，源代码中不同路径下，有两张不同的图片，但是文件名是一样的，这个时候如果使用上述的配置，会出现什么结果？</a:t>
            </a:r>
            <a:endParaRPr lang="en-US" altLang="zh-CN" dirty="0" smtClean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203598"/>
            <a:ext cx="4426177" cy="2565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220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395536" y="484981"/>
            <a:ext cx="84969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由于</a:t>
            </a:r>
            <a:r>
              <a:rPr lang="en-US" altLang="zh-CN" dirty="0" smtClean="0"/>
              <a:t>file-loader</a:t>
            </a:r>
            <a:r>
              <a:rPr lang="zh-CN" altLang="en-US" dirty="0" smtClean="0"/>
              <a:t>会把所有文件放在同一个路径下，所以最终只会生成一个图片，这也就是为什么</a:t>
            </a:r>
            <a:r>
              <a:rPr lang="en-US" altLang="zh-CN" dirty="0" smtClean="0"/>
              <a:t>file-loader</a:t>
            </a:r>
            <a:r>
              <a:rPr lang="zh-CN" altLang="en-US" dirty="0" smtClean="0"/>
              <a:t>默认是以</a:t>
            </a:r>
            <a:r>
              <a:rPr lang="en-US" altLang="zh-CN" dirty="0" smtClean="0"/>
              <a:t>hash</a:t>
            </a:r>
            <a:r>
              <a:rPr lang="zh-CN" altLang="en-US" dirty="0" smtClean="0"/>
              <a:t>为文件名。如果要解决这个问题，可以配置文件名带</a:t>
            </a:r>
            <a:r>
              <a:rPr lang="en-US" altLang="zh-CN" dirty="0" smtClean="0"/>
              <a:t>hash</a:t>
            </a:r>
            <a:r>
              <a:rPr lang="zh-CN" altLang="en-US" dirty="0" smtClean="0"/>
              <a:t>或者自身路径。</a:t>
            </a:r>
            <a:endParaRPr lang="en-US" altLang="zh-CN" dirty="0" smtClean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1466228"/>
            <a:ext cx="4203916" cy="206385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5089" y="1440826"/>
            <a:ext cx="4178515" cy="2114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423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473632" y="673697"/>
            <a:ext cx="8496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除了</a:t>
            </a:r>
            <a:r>
              <a:rPr lang="en-US" altLang="zh-CN" dirty="0" smtClean="0"/>
              <a:t>file-loader</a:t>
            </a:r>
            <a:r>
              <a:rPr lang="zh-CN" altLang="en-US" dirty="0" smtClean="0"/>
              <a:t>，还有一个</a:t>
            </a:r>
            <a:r>
              <a:rPr lang="en-US" altLang="zh-CN" dirty="0" err="1" smtClean="0"/>
              <a:t>url</a:t>
            </a:r>
            <a:r>
              <a:rPr lang="en-US" altLang="zh-CN" dirty="0" smtClean="0"/>
              <a:t>-loader</a:t>
            </a:r>
            <a:r>
              <a:rPr lang="zh-CN" altLang="en-US" dirty="0"/>
              <a:t>也</a:t>
            </a:r>
            <a:r>
              <a:rPr lang="zh-CN" altLang="en-US" dirty="0" smtClean="0"/>
              <a:t>可以处理文件，用法和</a:t>
            </a:r>
            <a:r>
              <a:rPr lang="en-US" altLang="zh-CN" dirty="0" smtClean="0"/>
              <a:t>file-loader</a:t>
            </a:r>
            <a:r>
              <a:rPr lang="zh-CN" altLang="en-US" dirty="0" smtClean="0"/>
              <a:t>一样。</a:t>
            </a:r>
            <a:endParaRPr lang="en-US" altLang="zh-CN" dirty="0" smtClean="0"/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519113" y="22225"/>
            <a:ext cx="8229600" cy="504825"/>
          </a:xfrm>
          <a:noFill/>
          <a:ln>
            <a:noFill/>
          </a:ln>
        </p:spPr>
        <p:txBody>
          <a:bodyPr anchor="ctr"/>
          <a:lstStyle/>
          <a:p>
            <a:pPr eaLnBrk="1" hangingPunct="1"/>
            <a:r>
              <a:rPr lang="en-US" altLang="zh-CN" b="1" dirty="0" err="1" smtClean="0">
                <a:solidFill>
                  <a:srgbClr val="FF0000"/>
                </a:solidFill>
              </a:rPr>
              <a:t>url</a:t>
            </a:r>
            <a:r>
              <a:rPr lang="en-US" altLang="zh-CN" b="1" dirty="0" smtClean="0">
                <a:solidFill>
                  <a:srgbClr val="FF0000"/>
                </a:solidFill>
              </a:rPr>
              <a:t>-loader</a:t>
            </a:r>
            <a:endParaRPr lang="zh-CN" kern="12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113" y="1072889"/>
            <a:ext cx="4242018" cy="2292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558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467544" y="483518"/>
            <a:ext cx="84969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但是打完包之后发现</a:t>
            </a:r>
            <a:r>
              <a:rPr lang="en-US" altLang="zh-CN" dirty="0" err="1" smtClean="0"/>
              <a:t>dist</a:t>
            </a:r>
            <a:r>
              <a:rPr lang="zh-CN" altLang="en-US" dirty="0" smtClean="0"/>
              <a:t>中并没有出现图片文件，页面上也能显示出图片。查看</a:t>
            </a:r>
            <a:r>
              <a:rPr lang="en-US" altLang="zh-CN" dirty="0" smtClean="0"/>
              <a:t>element</a:t>
            </a:r>
            <a:r>
              <a:rPr lang="zh-CN" altLang="en-US" dirty="0" smtClean="0"/>
              <a:t>发现图片被转换成了</a:t>
            </a:r>
            <a:r>
              <a:rPr lang="en-US" altLang="zh-CN" dirty="0" smtClean="0"/>
              <a:t>base64</a:t>
            </a:r>
            <a:r>
              <a:rPr lang="zh-CN" altLang="en-US" dirty="0" smtClean="0"/>
              <a:t>格式打包进了</a:t>
            </a:r>
            <a:r>
              <a:rPr lang="en-US" altLang="zh-CN" dirty="0" err="1" smtClean="0"/>
              <a:t>js</a:t>
            </a:r>
            <a:r>
              <a:rPr lang="zh-CN" altLang="en-US" dirty="0" smtClean="0"/>
              <a:t>文件中。</a:t>
            </a:r>
            <a:endParaRPr lang="en-US" altLang="zh-CN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275606"/>
            <a:ext cx="7776867" cy="648072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539552" y="2213451"/>
            <a:ext cx="84969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这样处理的优点是可以少发一次请求，缺点是如果图片过大，会导致</a:t>
            </a:r>
            <a:r>
              <a:rPr lang="en-US" altLang="zh-CN" dirty="0" err="1" smtClean="0"/>
              <a:t>js</a:t>
            </a:r>
            <a:r>
              <a:rPr lang="zh-CN" altLang="en-US" dirty="0" smtClean="0"/>
              <a:t>文件很大，页面加载会很慢。我们可以通过</a:t>
            </a:r>
            <a:r>
              <a:rPr lang="en-US" altLang="zh-CN" dirty="0" smtClean="0"/>
              <a:t>file-loader</a:t>
            </a:r>
            <a:r>
              <a:rPr lang="zh-CN" altLang="en-US" dirty="0" smtClean="0"/>
              <a:t>的</a:t>
            </a:r>
            <a:r>
              <a:rPr lang="en-US" altLang="zh-CN" dirty="0" smtClean="0"/>
              <a:t>limit</a:t>
            </a:r>
            <a:r>
              <a:rPr lang="zh-CN" altLang="en-US" dirty="0" smtClean="0"/>
              <a:t>参数来设置可以打包进</a:t>
            </a:r>
            <a:r>
              <a:rPr lang="en-US" altLang="zh-CN" dirty="0" err="1" smtClean="0"/>
              <a:t>js</a:t>
            </a:r>
            <a:r>
              <a:rPr lang="zh-CN" altLang="en-US" dirty="0" smtClean="0"/>
              <a:t>的文件大小。比如设置超过</a:t>
            </a:r>
            <a:r>
              <a:rPr lang="en-US" altLang="zh-CN" dirty="0" smtClean="0"/>
              <a:t>20k</a:t>
            </a:r>
            <a:r>
              <a:rPr lang="zh-CN" altLang="en-US" dirty="0" smtClean="0"/>
              <a:t>的图片需要单独打包</a:t>
            </a:r>
            <a:endParaRPr lang="en-US" altLang="zh-CN" dirty="0" smtClean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771" y="3136781"/>
            <a:ext cx="3140966" cy="174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550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473632" y="673697"/>
            <a:ext cx="849694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如果我们在项目中使用</a:t>
            </a:r>
            <a:r>
              <a:rPr lang="en-US" altLang="zh-CN" dirty="0" smtClean="0"/>
              <a:t>ES5</a:t>
            </a:r>
            <a:r>
              <a:rPr lang="zh-CN" altLang="en-US" dirty="0" smtClean="0"/>
              <a:t>等更高级的语法，</a:t>
            </a:r>
            <a:r>
              <a:rPr lang="en-US" altLang="zh-CN" dirty="0" err="1" smtClean="0"/>
              <a:t>webpack</a:t>
            </a:r>
            <a:r>
              <a:rPr lang="zh-CN" altLang="en-US" dirty="0" smtClean="0"/>
              <a:t>编译之后，在</a:t>
            </a:r>
            <a:r>
              <a:rPr lang="en-US" altLang="zh-CN" dirty="0" smtClean="0"/>
              <a:t>Chrome</a:t>
            </a:r>
            <a:r>
              <a:rPr lang="zh-CN" altLang="en-US" dirty="0" smtClean="0"/>
              <a:t>上是可以运行的，因为</a:t>
            </a:r>
            <a:r>
              <a:rPr lang="en-US" altLang="zh-CN" dirty="0" smtClean="0"/>
              <a:t>Chrome</a:t>
            </a:r>
            <a:r>
              <a:rPr lang="zh-CN" altLang="en-US" dirty="0" smtClean="0"/>
              <a:t>支持</a:t>
            </a:r>
            <a:r>
              <a:rPr lang="en-US" altLang="zh-CN" dirty="0" smtClean="0"/>
              <a:t>ES5</a:t>
            </a:r>
            <a:r>
              <a:rPr lang="zh-CN" altLang="en-US" dirty="0" smtClean="0"/>
              <a:t>，但是对于一些低版本的浏览器，就会报语法错误，这时就需要使用</a:t>
            </a:r>
            <a:r>
              <a:rPr lang="en-US" altLang="zh-CN" dirty="0" smtClean="0"/>
              <a:t>babel</a:t>
            </a:r>
            <a:r>
              <a:rPr lang="zh-CN" altLang="en-US" dirty="0"/>
              <a:t>将 </a:t>
            </a:r>
            <a:r>
              <a:rPr lang="en-US" altLang="zh-CN" dirty="0" smtClean="0"/>
              <a:t>ES2015</a:t>
            </a:r>
            <a:r>
              <a:rPr lang="en-US" altLang="zh-CN" dirty="0"/>
              <a:t>+ </a:t>
            </a:r>
            <a:r>
              <a:rPr lang="zh-CN" altLang="en-US" dirty="0"/>
              <a:t>代码转换为向后兼容版本的 </a:t>
            </a:r>
            <a:r>
              <a:rPr lang="en-US" altLang="zh-CN" dirty="0"/>
              <a:t>JavaScript </a:t>
            </a:r>
            <a:r>
              <a:rPr lang="zh-CN" altLang="en-US" dirty="0" smtClean="0"/>
              <a:t>代码。</a:t>
            </a:r>
            <a:endParaRPr lang="en-US" altLang="zh-CN" dirty="0" smtClean="0"/>
          </a:p>
          <a:p>
            <a:r>
              <a:rPr lang="en-US" altLang="zh-CN" dirty="0" smtClean="0"/>
              <a:t>Bebel</a:t>
            </a:r>
            <a:r>
              <a:rPr lang="zh-CN" altLang="en-US" dirty="0" smtClean="0"/>
              <a:t>提供了</a:t>
            </a:r>
            <a:r>
              <a:rPr lang="en-US" altLang="zh-CN" dirty="0" err="1" smtClean="0"/>
              <a:t>webpack</a:t>
            </a:r>
            <a:r>
              <a:rPr lang="zh-CN" altLang="en-US" dirty="0" smtClean="0"/>
              <a:t>使用的</a:t>
            </a:r>
            <a:r>
              <a:rPr lang="en-US" altLang="zh-CN" dirty="0" smtClean="0"/>
              <a:t>babel-loader</a:t>
            </a:r>
            <a:r>
              <a:rPr lang="zh-CN" altLang="en-US" dirty="0" smtClean="0"/>
              <a:t>。</a:t>
            </a:r>
            <a:endParaRPr lang="en-US" altLang="zh-CN" dirty="0" smtClean="0"/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519113" y="22225"/>
            <a:ext cx="8229600" cy="504825"/>
          </a:xfrm>
          <a:noFill/>
          <a:ln>
            <a:noFill/>
          </a:ln>
        </p:spPr>
        <p:txBody>
          <a:bodyPr anchor="ctr"/>
          <a:lstStyle/>
          <a:p>
            <a:pPr eaLnBrk="1" hangingPunct="1"/>
            <a:r>
              <a:rPr lang="en-US" altLang="zh-CN" b="1" dirty="0" smtClean="0">
                <a:solidFill>
                  <a:srgbClr val="FF0000"/>
                </a:solidFill>
              </a:rPr>
              <a:t>babel-loader</a:t>
            </a:r>
            <a:endParaRPr lang="zh-CN" kern="12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770" y="2427734"/>
            <a:ext cx="4629388" cy="1492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227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395536" y="555526"/>
            <a:ext cx="8496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根据官网文档，在</a:t>
            </a:r>
            <a:r>
              <a:rPr lang="en-US" altLang="zh-CN" dirty="0" err="1" smtClean="0"/>
              <a:t>webpack</a:t>
            </a:r>
            <a:r>
              <a:rPr lang="zh-CN" altLang="en-US" dirty="0" smtClean="0"/>
              <a:t>中做以下配置：</a:t>
            </a:r>
            <a:endParaRPr lang="en-US" altLang="zh-CN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059582"/>
            <a:ext cx="4057859" cy="1873346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395536" y="3085142"/>
            <a:ext cx="84969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其中</a:t>
            </a:r>
            <a:r>
              <a:rPr lang="en-US" altLang="zh-CN" dirty="0" smtClean="0"/>
              <a:t>exclude</a:t>
            </a:r>
            <a:r>
              <a:rPr lang="zh-CN" altLang="en-US" dirty="0" smtClean="0"/>
              <a:t>是指排除</a:t>
            </a:r>
            <a:r>
              <a:rPr lang="en-US" altLang="zh-CN" dirty="0" err="1" smtClean="0"/>
              <a:t>node_modules</a:t>
            </a:r>
            <a:r>
              <a:rPr lang="zh-CN" altLang="en-US" dirty="0" smtClean="0"/>
              <a:t>中的</a:t>
            </a:r>
            <a:r>
              <a:rPr lang="en-US" altLang="zh-CN" dirty="0" err="1" smtClean="0"/>
              <a:t>js</a:t>
            </a:r>
            <a:r>
              <a:rPr lang="zh-CN" altLang="en-US" dirty="0" smtClean="0"/>
              <a:t>代码。</a:t>
            </a:r>
            <a:endParaRPr lang="en-US" altLang="zh-CN" dirty="0"/>
          </a:p>
          <a:p>
            <a:r>
              <a:rPr lang="en-US" altLang="zh-CN" dirty="0"/>
              <a:t>p</a:t>
            </a:r>
            <a:r>
              <a:rPr lang="en-US" altLang="zh-CN" dirty="0" smtClean="0"/>
              <a:t>resets</a:t>
            </a:r>
            <a:r>
              <a:rPr lang="zh-CN" altLang="en-US" dirty="0" smtClean="0"/>
              <a:t>意为预设，是</a:t>
            </a:r>
            <a:r>
              <a:rPr lang="en-US" altLang="zh-CN" dirty="0" smtClean="0"/>
              <a:t>babel</a:t>
            </a:r>
            <a:r>
              <a:rPr lang="zh-CN" altLang="en-US" dirty="0" smtClean="0"/>
              <a:t>提供的语法转换的插件，另外如果预设的不能满足项目需求，可以添加</a:t>
            </a:r>
            <a:r>
              <a:rPr lang="en-US" altLang="zh-CN" dirty="0"/>
              <a:t>plugins</a:t>
            </a:r>
            <a:r>
              <a:rPr lang="zh-CN" altLang="en-US" dirty="0" smtClean="0"/>
              <a:t>等。</a:t>
            </a:r>
            <a:endParaRPr lang="en-US" altLang="zh-CN" dirty="0" smtClean="0"/>
          </a:p>
          <a:p>
            <a:r>
              <a:rPr lang="zh-CN" altLang="en-US" dirty="0" smtClean="0"/>
              <a:t>一般会将</a:t>
            </a:r>
            <a:r>
              <a:rPr lang="en-US" altLang="zh-CN" dirty="0" err="1" smtClean="0"/>
              <a:t>bable</a:t>
            </a:r>
            <a:r>
              <a:rPr lang="en-US" altLang="zh-CN" dirty="0" smtClean="0"/>
              <a:t>-loader</a:t>
            </a:r>
            <a:r>
              <a:rPr lang="zh-CN" altLang="en-US" dirty="0" smtClean="0"/>
              <a:t>的配置写在</a:t>
            </a:r>
            <a:r>
              <a:rPr lang="en-US" altLang="zh-CN" dirty="0" smtClean="0"/>
              <a:t>.</a:t>
            </a:r>
            <a:r>
              <a:rPr lang="en-US" altLang="zh-CN" dirty="0" err="1" smtClean="0"/>
              <a:t>babelrc</a:t>
            </a:r>
            <a:r>
              <a:rPr lang="zh-CN" altLang="en-US" dirty="0" smtClean="0"/>
              <a:t>文件中。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74772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标题 1"/>
          <p:cNvSpPr>
            <a:spLocks noGrp="1"/>
          </p:cNvSpPr>
          <p:nvPr>
            <p:ph type="title"/>
          </p:nvPr>
        </p:nvSpPr>
        <p:spPr>
          <a:xfrm>
            <a:off x="519113" y="22225"/>
            <a:ext cx="8229600" cy="504825"/>
          </a:xfrm>
          <a:noFill/>
          <a:ln>
            <a:noFill/>
          </a:ln>
        </p:spPr>
        <p:txBody>
          <a:bodyPr anchor="ctr"/>
          <a:lstStyle/>
          <a:p>
            <a:pPr eaLnBrk="1" hangingPunct="1"/>
            <a:r>
              <a:rPr lang="zh-CN" altLang="en-US" b="1" dirty="0" smtClean="0">
                <a:solidFill>
                  <a:srgbClr val="FF0000"/>
                </a:solidFill>
              </a:rPr>
              <a:t>什么是</a:t>
            </a:r>
            <a:r>
              <a:rPr lang="en-US" altLang="zh-CN" b="1" dirty="0" smtClean="0">
                <a:solidFill>
                  <a:srgbClr val="FF0000"/>
                </a:solidFill>
              </a:rPr>
              <a:t>Plugins</a:t>
            </a:r>
            <a:endParaRPr lang="zh-CN" kern="12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85441" y="771550"/>
            <a:ext cx="849694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之前我们使用</a:t>
            </a:r>
            <a:r>
              <a:rPr lang="en-US" altLang="zh-CN" dirty="0" smtClean="0"/>
              <a:t>index.html</a:t>
            </a:r>
            <a:r>
              <a:rPr lang="zh-CN" altLang="en-US" dirty="0" smtClean="0"/>
              <a:t>都是手动拷贝到</a:t>
            </a:r>
            <a:r>
              <a:rPr lang="en-US" altLang="zh-CN" dirty="0" err="1" smtClean="0"/>
              <a:t>dist</a:t>
            </a:r>
            <a:r>
              <a:rPr lang="zh-CN" altLang="en-US" dirty="0" smtClean="0"/>
              <a:t>目录中的，如果想要自动生成一个</a:t>
            </a:r>
            <a:r>
              <a:rPr lang="en-US" altLang="zh-CN" dirty="0" smtClean="0"/>
              <a:t>html</a:t>
            </a:r>
            <a:r>
              <a:rPr lang="zh-CN" altLang="en-US" dirty="0" smtClean="0"/>
              <a:t>，</a:t>
            </a:r>
            <a:r>
              <a:rPr lang="en-US" altLang="zh-CN" dirty="0" smtClean="0"/>
              <a:t>loaders</a:t>
            </a:r>
            <a:r>
              <a:rPr lang="zh-CN" altLang="en-US" dirty="0" smtClean="0"/>
              <a:t>就无能为力，这个时候就需要</a:t>
            </a:r>
            <a:r>
              <a:rPr lang="en-US" altLang="zh-CN" dirty="0" smtClean="0"/>
              <a:t>plugins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Plugins</a:t>
            </a:r>
            <a:r>
              <a:rPr lang="zh-CN" altLang="en-US" dirty="0" smtClean="0"/>
              <a:t>是</a:t>
            </a:r>
            <a:r>
              <a:rPr lang="en-US" altLang="zh-CN" dirty="0" err="1" smtClean="0"/>
              <a:t>webpack</a:t>
            </a:r>
            <a:r>
              <a:rPr lang="zh-CN" altLang="en-US" dirty="0" smtClean="0"/>
              <a:t>提供的插件接口，可以理解为，</a:t>
            </a:r>
            <a:r>
              <a:rPr lang="en-US" altLang="zh-CN" dirty="0" smtClean="0"/>
              <a:t>Loaders</a:t>
            </a:r>
            <a:r>
              <a:rPr lang="zh-CN" altLang="en-US" dirty="0"/>
              <a:t>是在打包构建过程中用来处理源文件</a:t>
            </a:r>
            <a:r>
              <a:rPr lang="zh-CN" altLang="en-US" dirty="0" smtClean="0"/>
              <a:t>的，一</a:t>
            </a:r>
            <a:r>
              <a:rPr lang="zh-CN" altLang="en-US" dirty="0"/>
              <a:t>次处理一个</a:t>
            </a:r>
            <a:r>
              <a:rPr lang="en-US" altLang="zh-CN" dirty="0"/>
              <a:t>;</a:t>
            </a:r>
            <a:r>
              <a:rPr lang="zh-CN" altLang="en-US" dirty="0"/>
              <a:t>插件并不直接操作单个文件，它直接对整个构建过程其</a:t>
            </a:r>
            <a:r>
              <a:rPr lang="zh-CN" altLang="en-US" dirty="0" smtClean="0"/>
              <a:t>作用，插件</a:t>
            </a:r>
            <a:r>
              <a:rPr lang="zh-CN" altLang="en-US" dirty="0"/>
              <a:t>目的在于解决 </a:t>
            </a:r>
            <a:r>
              <a:rPr lang="en-US" altLang="zh-CN" dirty="0"/>
              <a:t>loader </a:t>
            </a:r>
            <a:r>
              <a:rPr lang="zh-CN" altLang="en-US" dirty="0"/>
              <a:t>无法实现的其他</a:t>
            </a:r>
            <a:r>
              <a:rPr lang="zh-CN" altLang="en-US" dirty="0" smtClean="0"/>
              <a:t>事。</a:t>
            </a:r>
            <a:endParaRPr lang="en-US" altLang="zh-CN" dirty="0" smtClean="0"/>
          </a:p>
          <a:p>
            <a:r>
              <a:rPr lang="zh-CN" altLang="en-US" dirty="0" smtClean="0"/>
              <a:t>对于上面的问题，找到官网中的</a:t>
            </a:r>
            <a:r>
              <a:rPr lang="en-US" altLang="zh-CN" dirty="0" err="1" smtClean="0"/>
              <a:t>HtmlWebpackPlugin</a:t>
            </a:r>
            <a:r>
              <a:rPr lang="zh-CN" altLang="en-US" dirty="0" smtClean="0"/>
              <a:t>进行安装配置。</a:t>
            </a:r>
            <a:endParaRPr lang="en-US" altLang="zh-CN" dirty="0" smtClean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113" y="2926719"/>
            <a:ext cx="5258070" cy="24131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13" y="3435846"/>
            <a:ext cx="2927500" cy="762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707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395536" y="555526"/>
            <a:ext cx="84969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删除</a:t>
            </a:r>
            <a:r>
              <a:rPr lang="en-US" altLang="zh-CN" dirty="0" err="1" smtClean="0"/>
              <a:t>dist</a:t>
            </a:r>
            <a:r>
              <a:rPr lang="zh-CN" altLang="en-US" dirty="0" smtClean="0"/>
              <a:t>，运行之后发现</a:t>
            </a:r>
            <a:r>
              <a:rPr lang="en-US" altLang="zh-CN" dirty="0" err="1" smtClean="0"/>
              <a:t>dist</a:t>
            </a:r>
            <a:r>
              <a:rPr lang="zh-CN" altLang="en-US" dirty="0" smtClean="0"/>
              <a:t>目录下自动生成了一个</a:t>
            </a:r>
            <a:r>
              <a:rPr lang="en-US" altLang="zh-CN" dirty="0" smtClean="0"/>
              <a:t>index.html</a:t>
            </a:r>
            <a:r>
              <a:rPr lang="zh-CN" altLang="en-US" dirty="0" smtClean="0"/>
              <a:t>文件，并且自动添加了生成的</a:t>
            </a:r>
            <a:r>
              <a:rPr lang="en-US" altLang="zh-CN" dirty="0" smtClean="0"/>
              <a:t>main.js</a:t>
            </a:r>
            <a:r>
              <a:rPr lang="zh-CN" altLang="en-US" dirty="0" smtClean="0"/>
              <a:t>文件路径。</a:t>
            </a:r>
            <a:endParaRPr lang="en-US" altLang="zh-CN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347614"/>
            <a:ext cx="5404128" cy="2095608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67544" y="3653611"/>
            <a:ext cx="84969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这个时候还有个问题，之前的</a:t>
            </a:r>
            <a:r>
              <a:rPr lang="en-US" altLang="zh-CN" dirty="0" smtClean="0"/>
              <a:t>html</a:t>
            </a:r>
            <a:r>
              <a:rPr lang="zh-CN" altLang="en-US" dirty="0" smtClean="0"/>
              <a:t>中有一个</a:t>
            </a:r>
            <a:r>
              <a:rPr lang="en-US" altLang="zh-CN" dirty="0" smtClean="0"/>
              <a:t>id</a:t>
            </a:r>
            <a:r>
              <a:rPr lang="zh-CN" altLang="en-US" dirty="0" smtClean="0"/>
              <a:t>为</a:t>
            </a:r>
            <a:r>
              <a:rPr lang="en-US" altLang="zh-CN" dirty="0" smtClean="0"/>
              <a:t>app</a:t>
            </a:r>
            <a:r>
              <a:rPr lang="zh-CN" altLang="en-US" dirty="0" smtClean="0"/>
              <a:t>的</a:t>
            </a:r>
            <a:r>
              <a:rPr lang="en-US" altLang="zh-CN" dirty="0" smtClean="0"/>
              <a:t>div</a:t>
            </a:r>
            <a:r>
              <a:rPr lang="zh-CN" altLang="en-US" dirty="0" smtClean="0"/>
              <a:t>，这就需要配置</a:t>
            </a:r>
            <a:r>
              <a:rPr lang="en-US" altLang="zh-CN" dirty="0" err="1" smtClean="0"/>
              <a:t>HTMLWebpackPlugin</a:t>
            </a:r>
            <a:r>
              <a:rPr lang="zh-CN" altLang="en-US" dirty="0" smtClean="0"/>
              <a:t>参数了。</a:t>
            </a:r>
            <a:endParaRPr lang="en-US" altLang="zh-CN" dirty="0" smtClean="0"/>
          </a:p>
        </p:txBody>
      </p:sp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519113" y="22225"/>
            <a:ext cx="8229600" cy="504825"/>
          </a:xfrm>
          <a:noFill/>
          <a:ln>
            <a:noFill/>
          </a:ln>
        </p:spPr>
        <p:txBody>
          <a:bodyPr anchor="ctr"/>
          <a:lstStyle/>
          <a:p>
            <a:pPr eaLnBrk="1" hangingPunct="1"/>
            <a:r>
              <a:rPr lang="en-US" altLang="zh-CN" b="1" dirty="0" err="1" smtClean="0">
                <a:solidFill>
                  <a:srgbClr val="FF0000"/>
                </a:solidFill>
              </a:rPr>
              <a:t>HTMLWebpackPlugin</a:t>
            </a:r>
            <a:endParaRPr lang="zh-CN" kern="12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178347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标题 2"/>
          <p:cNvSpPr txBox="1">
            <a:spLocks noGrp="1"/>
          </p:cNvSpPr>
          <p:nvPr>
            <p:ph type="title" idx="4294967295"/>
          </p:nvPr>
        </p:nvSpPr>
        <p:spPr>
          <a:xfrm>
            <a:off x="706120" y="-16192"/>
            <a:ext cx="8229600" cy="768350"/>
          </a:xfrm>
          <a:noFill/>
          <a:ln>
            <a:noFill/>
          </a:ln>
        </p:spPr>
        <p:txBody>
          <a:bodyPr anchor="ctr">
            <a:spAutoFit/>
          </a:bodyPr>
          <a:lstStyle/>
          <a:p>
            <a:pPr eaLnBrk="1" hangingPunct="1"/>
            <a:r>
              <a:rPr lang="zh-CN" altLang="en-US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什么是</a:t>
            </a:r>
            <a:r>
              <a:rPr lang="en-US" altLang="zh-CN" b="1" dirty="0" err="1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webpack</a:t>
            </a:r>
            <a:endParaRPr lang="zh-CN" altLang="en-US" b="1" kern="1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768724" y="1040130"/>
            <a:ext cx="4691708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eaLnBrk="1" hangingPunct="1">
              <a:buFont typeface="Wingdings" panose="05000000000000000000" pitchFamily="2" charset="2"/>
              <a:buChar char="u"/>
            </a:pP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为什么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要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使用</a:t>
            </a:r>
            <a:r>
              <a:rPr lang="en-US" altLang="zh-CN" sz="2400" b="1" dirty="0" err="1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</a:t>
            </a:r>
            <a:endParaRPr lang="zh-CN" altLang="en-US" sz="2400" b="1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768724" y="1757247"/>
            <a:ext cx="366010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eaLnBrk="1" hangingPunct="1">
              <a:buFont typeface="Wingdings" panose="05000000000000000000" pitchFamily="2" charset="2"/>
              <a:buChar char="u"/>
            </a:pP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如何使用</a:t>
            </a:r>
            <a:r>
              <a:rPr lang="en-US" altLang="zh-CN" sz="2400" b="1" dirty="0" err="1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</a:t>
            </a:r>
            <a:endParaRPr lang="zh-CN" altLang="en-US" sz="2400" b="1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768724" y="2474364"/>
            <a:ext cx="488442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eaLnBrk="1" hangingPunct="1">
              <a:buFont typeface="Wingdings" panose="05000000000000000000" pitchFamily="2" charset="2"/>
              <a:buChar char="u"/>
            </a:pPr>
            <a:r>
              <a:rPr lang="en-US" altLang="zh-CN" sz="24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</a:t>
            </a:r>
            <a:r>
              <a:rPr lang="en-US" altLang="zh-CN" sz="2400" b="1" dirty="0" err="1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配置文件</a:t>
            </a:r>
            <a:endParaRPr lang="zh-CN" altLang="en-US" sz="2400" b="1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768724" y="3168644"/>
            <a:ext cx="497974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eaLnBrk="1" hangingPunct="1">
              <a:buFont typeface="Wingdings" panose="05000000000000000000" pitchFamily="2" charset="2"/>
              <a:buChar char="u"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</a:t>
            </a:r>
            <a:r>
              <a:rPr lang="en-US" altLang="zh-CN" sz="2400" b="1" dirty="0" err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package.json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配置</a:t>
            </a:r>
            <a:endParaRPr lang="zh-CN" altLang="en-US" sz="2000" b="1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395536" y="555526"/>
            <a:ext cx="84969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以之前的</a:t>
            </a:r>
            <a:r>
              <a:rPr lang="en-US" altLang="zh-CN" dirty="0" smtClean="0"/>
              <a:t>html</a:t>
            </a:r>
            <a:r>
              <a:rPr lang="zh-CN" altLang="en-US" dirty="0" smtClean="0"/>
              <a:t>为模板，</a:t>
            </a:r>
            <a:r>
              <a:rPr lang="en-US" altLang="zh-CN" dirty="0" smtClean="0"/>
              <a:t>filename</a:t>
            </a:r>
            <a:r>
              <a:rPr lang="zh-CN" altLang="en-US" dirty="0" smtClean="0"/>
              <a:t>为生成的</a:t>
            </a:r>
            <a:r>
              <a:rPr lang="en-US" altLang="zh-CN" dirty="0" smtClean="0"/>
              <a:t>html</a:t>
            </a:r>
            <a:r>
              <a:rPr lang="zh-CN" altLang="en-US" dirty="0" smtClean="0"/>
              <a:t>名称，</a:t>
            </a:r>
            <a:r>
              <a:rPr lang="en-US" altLang="zh-CN" dirty="0" err="1" smtClean="0"/>
              <a:t>ncchr</a:t>
            </a:r>
            <a:r>
              <a:rPr lang="zh-CN" altLang="en-US" dirty="0" smtClean="0"/>
              <a:t>项目中，移动端以</a:t>
            </a:r>
            <a:r>
              <a:rPr lang="en-US" altLang="zh-CN" dirty="0" smtClean="0"/>
              <a:t>indexMb.html</a:t>
            </a:r>
            <a:r>
              <a:rPr lang="zh-CN" altLang="en-US" dirty="0" smtClean="0"/>
              <a:t>为模板，最终输出的还是</a:t>
            </a:r>
            <a:r>
              <a:rPr lang="en-US" altLang="zh-CN" dirty="0" smtClean="0"/>
              <a:t>index.html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419622"/>
            <a:ext cx="3960440" cy="1708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314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395536" y="555526"/>
            <a:ext cx="84969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之前删除</a:t>
            </a:r>
            <a:r>
              <a:rPr lang="en-US" altLang="zh-CN" dirty="0" err="1" smtClean="0"/>
              <a:t>dist</a:t>
            </a:r>
            <a:r>
              <a:rPr lang="zh-CN" altLang="en-US" dirty="0" smtClean="0"/>
              <a:t>都是手动删的，如果需要自动删除，需要用到</a:t>
            </a:r>
            <a:r>
              <a:rPr lang="en-US" altLang="zh-CN" dirty="0" err="1" smtClean="0"/>
              <a:t>cleanWebpackPlugin</a:t>
            </a:r>
            <a:r>
              <a:rPr lang="zh-CN" altLang="en-US" dirty="0" smtClean="0"/>
              <a:t>，这个</a:t>
            </a:r>
            <a:r>
              <a:rPr lang="en-US" altLang="zh-CN" dirty="0" smtClean="0"/>
              <a:t>plugin</a:t>
            </a:r>
            <a:r>
              <a:rPr lang="zh-CN" altLang="en-US" dirty="0" smtClean="0"/>
              <a:t>在</a:t>
            </a:r>
            <a:r>
              <a:rPr lang="en-US" altLang="zh-CN" dirty="0" err="1" smtClean="0"/>
              <a:t>Webpack</a:t>
            </a:r>
            <a:r>
              <a:rPr lang="zh-CN" altLang="en-US" dirty="0" smtClean="0"/>
              <a:t>官网并没有，属于第三方插件。</a:t>
            </a:r>
            <a:endParaRPr lang="en-US" altLang="zh-CN" dirty="0" smtClean="0"/>
          </a:p>
        </p:txBody>
      </p:sp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519113" y="22225"/>
            <a:ext cx="8229600" cy="504825"/>
          </a:xfrm>
          <a:noFill/>
          <a:ln>
            <a:noFill/>
          </a:ln>
        </p:spPr>
        <p:txBody>
          <a:bodyPr anchor="ctr"/>
          <a:lstStyle/>
          <a:p>
            <a:pPr eaLnBrk="1" hangingPunct="1"/>
            <a:r>
              <a:rPr lang="en-US" altLang="zh-CN" b="1" dirty="0" err="1" smtClean="0">
                <a:solidFill>
                  <a:srgbClr val="FF0000"/>
                </a:solidFill>
              </a:rPr>
              <a:t>CleanWebpackPlugin</a:t>
            </a:r>
            <a:endParaRPr lang="zh-CN" kern="12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113" y="1419622"/>
            <a:ext cx="3803845" cy="72393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13" y="2365756"/>
            <a:ext cx="3302170" cy="1651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979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标题 2"/>
          <p:cNvSpPr txBox="1">
            <a:spLocks noGrp="1"/>
          </p:cNvSpPr>
          <p:nvPr/>
        </p:nvSpPr>
        <p:spPr>
          <a:xfrm>
            <a:off x="694690" y="-16192"/>
            <a:ext cx="8229600" cy="768350"/>
          </a:xfrm>
          <a:noFill/>
          <a:ln>
            <a:noFill/>
          </a:ln>
        </p:spPr>
        <p:txBody>
          <a:bodyPr anchor="ctr">
            <a:spAutoFit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其他配置</a:t>
            </a:r>
            <a:endParaRPr lang="zh-CN" altLang="en-US" b="1" kern="1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851920" y="1203598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 smtClean="0">
                <a:solidFill>
                  <a:srgbClr val="E600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写到哪算哪</a:t>
            </a:r>
          </a:p>
        </p:txBody>
      </p:sp>
    </p:spTree>
    <p:extLst>
      <p:ext uri="{BB962C8B-B14F-4D97-AF65-F5344CB8AC3E}">
        <p14:creationId xmlns:p14="http://schemas.microsoft.com/office/powerpoint/2010/main" val="2285535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395536" y="555526"/>
            <a:ext cx="84969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/>
              <a:t>Devtool</a:t>
            </a:r>
            <a:r>
              <a:rPr lang="zh-CN" altLang="en-US" dirty="0" smtClean="0"/>
              <a:t>用来配置是否生成，以及如何生成</a:t>
            </a:r>
            <a:r>
              <a:rPr lang="en-US" altLang="zh-CN" dirty="0" smtClean="0"/>
              <a:t>source map</a:t>
            </a:r>
            <a:r>
              <a:rPr lang="zh-CN" altLang="en-US" dirty="0" smtClean="0"/>
              <a:t>文件。</a:t>
            </a:r>
            <a:r>
              <a:rPr lang="en-US" altLang="zh-CN" dirty="0" err="1" smtClean="0"/>
              <a:t>Sourcemap</a:t>
            </a:r>
            <a:r>
              <a:rPr lang="zh-CN" altLang="en-US" dirty="0" smtClean="0"/>
              <a:t>文件是打包后的代码和源代码之间的映射关系，如果我们的代码中出现错误，没有</a:t>
            </a:r>
            <a:r>
              <a:rPr lang="en-US" altLang="zh-CN" dirty="0" err="1" smtClean="0"/>
              <a:t>sourcemap</a:t>
            </a:r>
            <a:r>
              <a:rPr lang="zh-CN" altLang="en-US" dirty="0" smtClean="0"/>
              <a:t>文件，我们在浏览器调试的时候只能看到打包后的代码，很难定位问题</a:t>
            </a:r>
            <a:endParaRPr lang="en-US" altLang="zh-CN" dirty="0" smtClean="0"/>
          </a:p>
        </p:txBody>
      </p:sp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519113" y="22225"/>
            <a:ext cx="8229600" cy="504825"/>
          </a:xfrm>
          <a:noFill/>
          <a:ln>
            <a:noFill/>
          </a:ln>
        </p:spPr>
        <p:txBody>
          <a:bodyPr anchor="ctr"/>
          <a:lstStyle/>
          <a:p>
            <a:pPr eaLnBrk="1" hangingPunct="1"/>
            <a:r>
              <a:rPr lang="en-US" altLang="zh-CN" b="1" dirty="0" err="1" smtClean="0">
                <a:solidFill>
                  <a:srgbClr val="FF0000"/>
                </a:solidFill>
              </a:rPr>
              <a:t>devtool</a:t>
            </a:r>
            <a:endParaRPr lang="zh-CN" kern="12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113" y="1635646"/>
            <a:ext cx="3988862" cy="72008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95536" y="2440508"/>
            <a:ext cx="8496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配置之后就会生成一个</a:t>
            </a:r>
            <a:r>
              <a:rPr lang="en-US" altLang="zh-CN" dirty="0" smtClean="0"/>
              <a:t>.map</a:t>
            </a:r>
            <a:r>
              <a:rPr lang="zh-CN" altLang="en-US" dirty="0" smtClean="0"/>
              <a:t>文件，浏览器调试也能看到源码了。</a:t>
            </a:r>
            <a:endParaRPr lang="en-US" altLang="zh-CN" dirty="0" smtClean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13" y="2894622"/>
            <a:ext cx="2178162" cy="29846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113" y="3314269"/>
            <a:ext cx="4156782" cy="69764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113" y="4227934"/>
            <a:ext cx="5522682" cy="432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705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395536" y="555526"/>
            <a:ext cx="849694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/>
              <a:t>Webpack</a:t>
            </a:r>
            <a:r>
              <a:rPr lang="zh-CN" altLang="en-US" dirty="0" smtClean="0"/>
              <a:t>官网有一张</a:t>
            </a:r>
            <a:r>
              <a:rPr lang="en-US" altLang="zh-CN" dirty="0" err="1" smtClean="0"/>
              <a:t>devtool</a:t>
            </a:r>
            <a:r>
              <a:rPr lang="zh-CN" altLang="en-US" dirty="0" smtClean="0"/>
              <a:t>配置表，以下简单讲几个配置组合项的意义。</a:t>
            </a:r>
            <a:endParaRPr lang="en-US" altLang="zh-CN" dirty="0" smtClean="0"/>
          </a:p>
          <a:p>
            <a:pPr marL="342900" indent="-342900">
              <a:buAutoNum type="arabicPeriod"/>
            </a:pPr>
            <a:r>
              <a:rPr lang="en-US" altLang="zh-CN" dirty="0" smtClean="0">
                <a:solidFill>
                  <a:srgbClr val="FF0000"/>
                </a:solidFill>
              </a:rPr>
              <a:t>source-map</a:t>
            </a:r>
            <a:r>
              <a:rPr lang="en-US" altLang="zh-CN" dirty="0"/>
              <a:t> </a:t>
            </a:r>
            <a:r>
              <a:rPr lang="zh-CN" altLang="en-US" dirty="0" smtClean="0"/>
              <a:t>生成</a:t>
            </a:r>
            <a:r>
              <a:rPr lang="en-US" altLang="zh-CN" dirty="0" smtClean="0"/>
              <a:t>map</a:t>
            </a:r>
            <a:r>
              <a:rPr lang="zh-CN" altLang="en-US" dirty="0" smtClean="0"/>
              <a:t>文件。</a:t>
            </a:r>
            <a:endParaRPr lang="en-US" altLang="zh-CN" dirty="0" smtClean="0"/>
          </a:p>
          <a:p>
            <a:pPr marL="342900" indent="-342900">
              <a:buAutoNum type="arabicPeriod"/>
            </a:pPr>
            <a:r>
              <a:rPr lang="en-US" altLang="zh-CN" dirty="0" smtClean="0">
                <a:solidFill>
                  <a:srgbClr val="FF0000"/>
                </a:solidFill>
              </a:rPr>
              <a:t>inline</a:t>
            </a:r>
            <a:r>
              <a:rPr lang="en-US" altLang="zh-CN" dirty="0" smtClean="0"/>
              <a:t>	    </a:t>
            </a:r>
            <a:r>
              <a:rPr lang="zh-CN" altLang="en-US" dirty="0" smtClean="0"/>
              <a:t>不生成</a:t>
            </a:r>
            <a:r>
              <a:rPr lang="en-US" altLang="zh-CN" dirty="0" smtClean="0"/>
              <a:t>map</a:t>
            </a:r>
            <a:r>
              <a:rPr lang="zh-CN" altLang="en-US" dirty="0" smtClean="0"/>
              <a:t>文件，映射关系放在</a:t>
            </a:r>
            <a:r>
              <a:rPr lang="en-US" altLang="zh-CN" dirty="0" err="1" smtClean="0"/>
              <a:t>js</a:t>
            </a:r>
            <a:r>
              <a:rPr lang="zh-CN" altLang="en-US" dirty="0" smtClean="0"/>
              <a:t>文件中。</a:t>
            </a:r>
            <a:endParaRPr lang="en-US" altLang="zh-CN" dirty="0" smtClean="0"/>
          </a:p>
          <a:p>
            <a:pPr marL="342900" indent="-342900">
              <a:buAutoNum type="arabicPeriod"/>
            </a:pPr>
            <a:r>
              <a:rPr lang="en-US" altLang="zh-CN" dirty="0" smtClean="0">
                <a:solidFill>
                  <a:srgbClr val="FF0000"/>
                </a:solidFill>
              </a:rPr>
              <a:t>cheap</a:t>
            </a:r>
            <a:r>
              <a:rPr lang="en-US" altLang="zh-CN" dirty="0" smtClean="0"/>
              <a:t>    </a:t>
            </a:r>
            <a:r>
              <a:rPr lang="zh-CN" altLang="en-US" dirty="0" smtClean="0"/>
              <a:t>两个作用，</a:t>
            </a:r>
            <a:r>
              <a:rPr lang="en-US" altLang="zh-CN" dirty="0" smtClean="0"/>
              <a:t>1. </a:t>
            </a:r>
            <a:r>
              <a:rPr lang="zh-CN" altLang="en-US" dirty="0" smtClean="0"/>
              <a:t>映射只定位到行，不定位到列；</a:t>
            </a:r>
            <a:r>
              <a:rPr lang="en-US" altLang="zh-CN" dirty="0" smtClean="0"/>
              <a:t>2. </a:t>
            </a:r>
            <a:r>
              <a:rPr lang="zh-CN" altLang="en-US" dirty="0" smtClean="0"/>
              <a:t>只映射业务代码，不包含</a:t>
            </a:r>
            <a:r>
              <a:rPr lang="en-US" altLang="zh-CN" dirty="0" smtClean="0"/>
              <a:t>loader</a:t>
            </a:r>
            <a:r>
              <a:rPr lang="zh-CN" altLang="en-US" dirty="0" smtClean="0"/>
              <a:t>和第三方库</a:t>
            </a:r>
            <a:endParaRPr lang="en-US" altLang="zh-CN" dirty="0" smtClean="0"/>
          </a:p>
          <a:p>
            <a:pPr marL="342900" indent="-342900">
              <a:buAutoNum type="arabicPeriod"/>
            </a:pPr>
            <a:r>
              <a:rPr lang="en-US" altLang="zh-CN" dirty="0" smtClean="0">
                <a:solidFill>
                  <a:srgbClr val="FF0000"/>
                </a:solidFill>
              </a:rPr>
              <a:t>module </a:t>
            </a:r>
            <a:r>
              <a:rPr lang="en-US" altLang="zh-CN" dirty="0" smtClean="0"/>
              <a:t>  </a:t>
            </a:r>
            <a:r>
              <a:rPr lang="zh-CN" altLang="en-US" dirty="0" smtClean="0"/>
              <a:t>映射</a:t>
            </a:r>
            <a:r>
              <a:rPr lang="en-US" altLang="zh-CN" dirty="0" smtClean="0"/>
              <a:t>loader</a:t>
            </a:r>
            <a:r>
              <a:rPr lang="zh-CN" altLang="en-US" dirty="0" smtClean="0"/>
              <a:t>和第三方库。</a:t>
            </a:r>
            <a:endParaRPr lang="en-US" altLang="zh-CN" dirty="0" smtClean="0"/>
          </a:p>
          <a:p>
            <a:pPr marL="342900" indent="-342900">
              <a:buAutoNum type="arabicPeriod"/>
            </a:pPr>
            <a:r>
              <a:rPr lang="en-US" altLang="zh-CN" dirty="0" err="1" smtClean="0">
                <a:solidFill>
                  <a:srgbClr val="FF0000"/>
                </a:solidFill>
              </a:rPr>
              <a:t>eval</a:t>
            </a:r>
            <a:r>
              <a:rPr lang="en-US" altLang="zh-CN" dirty="0" smtClean="0">
                <a:solidFill>
                  <a:srgbClr val="FF0000"/>
                </a:solidFill>
              </a:rPr>
              <a:t>    </a:t>
            </a:r>
            <a:r>
              <a:rPr lang="zh-CN" altLang="en-US" dirty="0"/>
              <a:t>使用</a:t>
            </a:r>
            <a:r>
              <a:rPr lang="en-US" altLang="zh-CN" dirty="0" err="1"/>
              <a:t>eval</a:t>
            </a:r>
            <a:r>
              <a:rPr lang="zh-CN" altLang="en-US" dirty="0"/>
              <a:t>包裹模块</a:t>
            </a:r>
            <a:r>
              <a:rPr lang="zh-CN" altLang="en-US" dirty="0" smtClean="0"/>
              <a:t>代码</a:t>
            </a:r>
            <a:r>
              <a:rPr lang="zh-CN" altLang="en-US" dirty="0"/>
              <a:t>，</a:t>
            </a:r>
            <a:r>
              <a:rPr lang="zh-CN" altLang="en-US" dirty="0" smtClean="0"/>
              <a:t>效率</a:t>
            </a:r>
            <a:r>
              <a:rPr lang="zh-CN" altLang="en-US" dirty="0"/>
              <a:t>和性能最佳</a:t>
            </a:r>
            <a:r>
              <a:rPr lang="zh-CN" altLang="en-US" dirty="0" smtClean="0"/>
              <a:t>，但代码复杂时提示不准确。</a:t>
            </a:r>
            <a:endParaRPr lang="en-US" altLang="zh-CN" dirty="0" smtClean="0"/>
          </a:p>
          <a:p>
            <a:pPr marL="342900" indent="-342900">
              <a:buAutoNum type="arabicPeriod"/>
            </a:pPr>
            <a:endParaRPr lang="en-US" altLang="zh-CN" dirty="0"/>
          </a:p>
          <a:p>
            <a:r>
              <a:rPr lang="zh-CN" altLang="en-US" dirty="0" smtClean="0"/>
              <a:t>关于</a:t>
            </a:r>
            <a:r>
              <a:rPr lang="en-US" altLang="zh-CN" dirty="0" err="1" smtClean="0"/>
              <a:t>sourcemap</a:t>
            </a:r>
            <a:r>
              <a:rPr lang="zh-CN" altLang="en-US" dirty="0" smtClean="0"/>
              <a:t>配置的详细介绍和原理，参考以下文档：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en-US" altLang="zh-CN" dirty="0">
                <a:hlinkClick r:id="rId2"/>
              </a:rPr>
              <a:t>https://</a:t>
            </a:r>
            <a:r>
              <a:rPr lang="en-US" altLang="zh-CN" dirty="0" smtClean="0">
                <a:hlinkClick r:id="rId2"/>
              </a:rPr>
              <a:t>segmentfault.com/a/1190000008315937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en-US" altLang="zh-CN" dirty="0">
                <a:hlinkClick r:id="rId3"/>
              </a:rPr>
              <a:t>http://</a:t>
            </a:r>
            <a:r>
              <a:rPr lang="en-US" altLang="zh-CN" dirty="0" smtClean="0">
                <a:hlinkClick r:id="rId3"/>
              </a:rPr>
              <a:t>www.ruanyifeng.com/blog/2013/01/javascript_source_map.html</a:t>
            </a:r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519113" y="22225"/>
            <a:ext cx="8229600" cy="504825"/>
          </a:xfrm>
          <a:noFill/>
          <a:ln>
            <a:noFill/>
          </a:ln>
        </p:spPr>
        <p:txBody>
          <a:bodyPr anchor="ctr"/>
          <a:lstStyle/>
          <a:p>
            <a:pPr eaLnBrk="1" hangingPunct="1"/>
            <a:r>
              <a:rPr lang="en-US" altLang="zh-CN" b="1" dirty="0" err="1" smtClean="0">
                <a:solidFill>
                  <a:srgbClr val="FF0000"/>
                </a:solidFill>
              </a:rPr>
              <a:t>Devtool</a:t>
            </a:r>
            <a:r>
              <a:rPr lang="zh-CN" altLang="en-US" b="1" dirty="0" smtClean="0">
                <a:solidFill>
                  <a:srgbClr val="FF0000"/>
                </a:solidFill>
              </a:rPr>
              <a:t>配置</a:t>
            </a:r>
            <a:endParaRPr lang="zh-CN" kern="12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48071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395536" y="555526"/>
            <a:ext cx="84969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为了方便开发，一般都会用</a:t>
            </a:r>
            <a:r>
              <a:rPr lang="en-US" altLang="zh-CN" dirty="0" err="1" smtClean="0"/>
              <a:t>webpack</a:t>
            </a:r>
            <a:r>
              <a:rPr lang="en-US" altLang="zh-CN" dirty="0" smtClean="0"/>
              <a:t>-dev-server</a:t>
            </a:r>
            <a:r>
              <a:rPr lang="zh-CN" altLang="en-US" dirty="0" smtClean="0"/>
              <a:t>启动一个本地服务，安装</a:t>
            </a:r>
            <a:r>
              <a:rPr lang="en-US" altLang="zh-CN" dirty="0" err="1" smtClean="0"/>
              <a:t>webpack</a:t>
            </a:r>
            <a:r>
              <a:rPr lang="en-US" altLang="zh-CN" dirty="0" smtClean="0"/>
              <a:t>-dev-server</a:t>
            </a:r>
            <a:r>
              <a:rPr lang="zh-CN" altLang="en-US" dirty="0" smtClean="0"/>
              <a:t>，并在</a:t>
            </a:r>
            <a:r>
              <a:rPr lang="en-US" altLang="zh-CN" dirty="0" smtClean="0"/>
              <a:t>webpack.config.js</a:t>
            </a:r>
            <a:r>
              <a:rPr lang="zh-CN" altLang="en-US" dirty="0" smtClean="0"/>
              <a:t>中做最简单的配置，运行的文件都在内存中。</a:t>
            </a:r>
            <a:endParaRPr lang="en-US" altLang="zh-CN" dirty="0" smtClean="0"/>
          </a:p>
        </p:txBody>
      </p:sp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519113" y="22225"/>
            <a:ext cx="8229600" cy="504825"/>
          </a:xfrm>
          <a:noFill/>
          <a:ln>
            <a:noFill/>
          </a:ln>
        </p:spPr>
        <p:txBody>
          <a:bodyPr anchor="ctr"/>
          <a:lstStyle/>
          <a:p>
            <a:pPr eaLnBrk="1" hangingPunct="1"/>
            <a:r>
              <a:rPr lang="en-US" altLang="zh-CN" b="1" dirty="0" err="1" smtClean="0">
                <a:solidFill>
                  <a:srgbClr val="FF0000"/>
                </a:solidFill>
              </a:rPr>
              <a:t>webpack</a:t>
            </a:r>
            <a:r>
              <a:rPr lang="en-US" altLang="zh-CN" b="1" dirty="0" smtClean="0">
                <a:solidFill>
                  <a:srgbClr val="FF0000"/>
                </a:solidFill>
              </a:rPr>
              <a:t>-dev-server</a:t>
            </a:r>
            <a:endParaRPr lang="zh-CN" kern="12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95536" y="1887951"/>
            <a:ext cx="8496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在</a:t>
            </a:r>
            <a:r>
              <a:rPr lang="en-US" altLang="zh-CN" dirty="0" err="1" smtClean="0"/>
              <a:t>package.json</a:t>
            </a:r>
            <a:r>
              <a:rPr lang="zh-CN" altLang="en-US" dirty="0" smtClean="0"/>
              <a:t>中配置</a:t>
            </a:r>
            <a:endParaRPr lang="en-US" altLang="zh-CN" dirty="0" smtClean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248" y="2554194"/>
            <a:ext cx="4610337" cy="946199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398982" y="3939902"/>
            <a:ext cx="8496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默认是</a:t>
            </a:r>
            <a:r>
              <a:rPr lang="en-US" altLang="zh-CN" dirty="0" smtClean="0"/>
              <a:t>8080</a:t>
            </a:r>
            <a:r>
              <a:rPr lang="zh-CN" altLang="en-US" dirty="0" smtClean="0"/>
              <a:t>端口，在浏览器中访问</a:t>
            </a:r>
            <a:r>
              <a:rPr lang="en-US" altLang="zh-CN" dirty="0">
                <a:hlinkClick r:id="rId3"/>
              </a:rPr>
              <a:t>http://localhost:8080</a:t>
            </a:r>
            <a:r>
              <a:rPr lang="en-US" altLang="zh-CN" dirty="0" smtClean="0">
                <a:hlinkClick r:id="rId3"/>
              </a:rPr>
              <a:t>/</a:t>
            </a:r>
            <a:r>
              <a:rPr lang="zh-CN" altLang="en-US" dirty="0" smtClean="0"/>
              <a:t>即可</a:t>
            </a:r>
            <a:endParaRPr lang="en-US" altLang="zh-CN" dirty="0" smtClean="0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113" y="1327175"/>
            <a:ext cx="1397072" cy="292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213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395536" y="555526"/>
            <a:ext cx="849694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zh-CN" dirty="0" smtClean="0"/>
              <a:t>port  </a:t>
            </a:r>
            <a:r>
              <a:rPr lang="zh-CN" altLang="en-US" dirty="0" smtClean="0"/>
              <a:t>监听端口，默认</a:t>
            </a:r>
            <a:r>
              <a:rPr lang="en-US" altLang="zh-CN" dirty="0" smtClean="0"/>
              <a:t>8080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marL="342900" indent="-342900">
              <a:buAutoNum type="arabicPeriod"/>
            </a:pPr>
            <a:r>
              <a:rPr lang="en-US" altLang="zh-CN" dirty="0" smtClean="0"/>
              <a:t>open  </a:t>
            </a:r>
            <a:r>
              <a:rPr lang="zh-CN" altLang="en-US" dirty="0" smtClean="0"/>
              <a:t>是否自动打开浏览器。</a:t>
            </a:r>
            <a:endParaRPr lang="en-US" altLang="zh-CN" dirty="0" smtClean="0"/>
          </a:p>
          <a:p>
            <a:pPr marL="342900" indent="-342900">
              <a:buAutoNum type="arabicPeriod"/>
            </a:pPr>
            <a:r>
              <a:rPr lang="en-US" altLang="zh-CN" dirty="0" err="1" smtClean="0"/>
              <a:t>contentBase</a:t>
            </a:r>
            <a:r>
              <a:rPr lang="en-US" altLang="zh-CN" dirty="0" smtClean="0"/>
              <a:t> </a:t>
            </a:r>
            <a:r>
              <a:rPr lang="zh-CN" altLang="en-US" dirty="0" smtClean="0"/>
              <a:t>告诉</a:t>
            </a:r>
            <a:r>
              <a:rPr lang="zh-CN" altLang="en-US" dirty="0"/>
              <a:t>服务器从哪里提供</a:t>
            </a:r>
            <a:r>
              <a:rPr lang="zh-CN" altLang="en-US" dirty="0" smtClean="0"/>
              <a:t>内容，一般不用配置。</a:t>
            </a:r>
            <a:endParaRPr lang="en-US" altLang="zh-CN" dirty="0" smtClean="0"/>
          </a:p>
          <a:p>
            <a:pPr marL="342900" indent="-342900">
              <a:buAutoNum type="arabicPeriod"/>
            </a:pPr>
            <a:r>
              <a:rPr lang="en-US" altLang="zh-CN" dirty="0" smtClean="0"/>
              <a:t>proxy  </a:t>
            </a:r>
            <a:r>
              <a:rPr lang="zh-CN" altLang="en-US" dirty="0" smtClean="0"/>
              <a:t>我们用的比较多的就是</a:t>
            </a:r>
            <a:r>
              <a:rPr lang="en-US" altLang="zh-CN" dirty="0" smtClean="0"/>
              <a:t>proxy</a:t>
            </a:r>
            <a:r>
              <a:rPr lang="zh-CN" altLang="en-US" dirty="0" smtClean="0"/>
              <a:t>，如果前端和后端不再同一服务器，就需要用到</a:t>
            </a:r>
            <a:r>
              <a:rPr lang="en-US" altLang="zh-CN" dirty="0" smtClean="0"/>
              <a:t>proxy</a:t>
            </a:r>
            <a:r>
              <a:rPr lang="zh-CN" altLang="en-US" dirty="0" smtClean="0"/>
              <a:t>代理</a:t>
            </a:r>
            <a:r>
              <a:rPr lang="en-US" altLang="zh-CN" dirty="0" err="1" smtClean="0"/>
              <a:t>url</a:t>
            </a:r>
            <a:r>
              <a:rPr lang="zh-CN" altLang="en-US" dirty="0" smtClean="0"/>
              <a:t>。比如下面的</a:t>
            </a:r>
            <a:r>
              <a:rPr lang="zh-CN" altLang="en-US" dirty="0"/>
              <a:t>配置表示请求到 </a:t>
            </a:r>
            <a:r>
              <a:rPr lang="en-US" altLang="zh-CN" dirty="0"/>
              <a:t>/</a:t>
            </a:r>
            <a:r>
              <a:rPr lang="en-US" altLang="zh-CN" dirty="0" err="1"/>
              <a:t>api</a:t>
            </a:r>
            <a:r>
              <a:rPr lang="en-US" altLang="zh-CN" dirty="0"/>
              <a:t>/users </a:t>
            </a:r>
            <a:r>
              <a:rPr lang="zh-CN" altLang="en-US" dirty="0"/>
              <a:t>现在会被代理到请求 </a:t>
            </a:r>
            <a:r>
              <a:rPr lang="en-US" altLang="zh-CN" dirty="0">
                <a:hlinkClick r:id="rId2"/>
              </a:rPr>
              <a:t>http://</a:t>
            </a:r>
            <a:r>
              <a:rPr lang="en-US" altLang="zh-CN" dirty="0" smtClean="0">
                <a:hlinkClick r:id="rId2"/>
              </a:rPr>
              <a:t>localhost:3000/api/users</a:t>
            </a:r>
            <a:r>
              <a:rPr lang="zh-CN" altLang="en-US" dirty="0" smtClean="0"/>
              <a:t>。</a:t>
            </a:r>
            <a:endParaRPr lang="en-US" altLang="zh-CN" dirty="0" smtClean="0"/>
          </a:p>
        </p:txBody>
      </p:sp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519113" y="22225"/>
            <a:ext cx="8229600" cy="504825"/>
          </a:xfrm>
          <a:noFill/>
          <a:ln>
            <a:noFill/>
          </a:ln>
        </p:spPr>
        <p:txBody>
          <a:bodyPr anchor="ctr"/>
          <a:lstStyle/>
          <a:p>
            <a:pPr eaLnBrk="1" hangingPunct="1"/>
            <a:r>
              <a:rPr lang="en-US" altLang="zh-CN" b="1" dirty="0" err="1" smtClean="0">
                <a:solidFill>
                  <a:srgbClr val="FF0000"/>
                </a:solidFill>
              </a:rPr>
              <a:t>webpack</a:t>
            </a:r>
            <a:r>
              <a:rPr lang="en-US" altLang="zh-CN" b="1" dirty="0" smtClean="0">
                <a:solidFill>
                  <a:srgbClr val="FF0000"/>
                </a:solidFill>
              </a:rPr>
              <a:t>-dev-server</a:t>
            </a:r>
            <a:r>
              <a:rPr lang="zh-CN" altLang="en-US" b="1" dirty="0" smtClean="0">
                <a:solidFill>
                  <a:srgbClr val="FF0000"/>
                </a:solidFill>
              </a:rPr>
              <a:t>配置</a:t>
            </a:r>
            <a:endParaRPr lang="zh-CN" kern="12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771" y="2427734"/>
            <a:ext cx="3797495" cy="1193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175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467544" y="123478"/>
            <a:ext cx="849694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配置本地</a:t>
            </a:r>
            <a:r>
              <a:rPr lang="en-US" altLang="zh-CN" dirty="0"/>
              <a:t>mock</a:t>
            </a:r>
            <a:r>
              <a:rPr lang="zh-CN" altLang="en-US" dirty="0"/>
              <a:t>数据</a:t>
            </a:r>
          </a:p>
          <a:p>
            <a:endParaRPr lang="zh-CN" altLang="en-US" dirty="0"/>
          </a:p>
          <a:p>
            <a:r>
              <a:rPr lang="zh-CN" altLang="en-US" dirty="0"/>
              <a:t>客户数据没法在本地重现，想调试某些服务但是造一些数据或者更改数据格式，</a:t>
            </a:r>
          </a:p>
          <a:p>
            <a:r>
              <a:rPr lang="zh-CN" altLang="en-US" dirty="0"/>
              <a:t>可以在</a:t>
            </a:r>
            <a:r>
              <a:rPr lang="en-US" altLang="zh-CN" dirty="0" err="1"/>
              <a:t>webpack</a:t>
            </a:r>
            <a:r>
              <a:rPr lang="zh-CN" altLang="en-US" dirty="0"/>
              <a:t>的配置里面加一个代理就能实现，具体配置如下，</a:t>
            </a:r>
          </a:p>
          <a:p>
            <a:r>
              <a:rPr lang="zh-CN" altLang="en-US" dirty="0"/>
              <a:t>比如我想要更改</a:t>
            </a:r>
            <a:r>
              <a:rPr lang="en-US" altLang="zh-CN" dirty="0"/>
              <a:t>/nccloud/hrwa/waclass/GetWaClassPeriodsByPkWaClass.do</a:t>
            </a:r>
            <a:r>
              <a:rPr lang="zh-CN" altLang="en-US" dirty="0"/>
              <a:t>这条服务的返回数据，</a:t>
            </a:r>
          </a:p>
          <a:p>
            <a:r>
              <a:rPr lang="zh-CN" altLang="en-US" dirty="0"/>
              <a:t>只需要在</a:t>
            </a:r>
            <a:r>
              <a:rPr lang="en-US" altLang="zh-CN" dirty="0" err="1"/>
              <a:t>new_config.json</a:t>
            </a:r>
            <a:r>
              <a:rPr lang="zh-CN" altLang="en-US" dirty="0"/>
              <a:t>中做如下配置即可</a:t>
            </a:r>
          </a:p>
          <a:p>
            <a:endParaRPr lang="zh-CN" altLang="en-US" dirty="0"/>
          </a:p>
          <a:p>
            <a:r>
              <a:rPr lang="en-US" altLang="zh-CN" dirty="0"/>
              <a:t>"/</a:t>
            </a:r>
            <a:r>
              <a:rPr lang="en-US" altLang="zh-CN" dirty="0" err="1"/>
              <a:t>nccloud</a:t>
            </a:r>
            <a:r>
              <a:rPr lang="en-US" altLang="zh-CN" dirty="0"/>
              <a:t>/</a:t>
            </a:r>
            <a:r>
              <a:rPr lang="en-US" altLang="zh-CN" dirty="0" err="1"/>
              <a:t>hrwa</a:t>
            </a:r>
            <a:r>
              <a:rPr lang="en-US" altLang="zh-CN" dirty="0"/>
              <a:t>/</a:t>
            </a:r>
            <a:r>
              <a:rPr lang="en-US" altLang="zh-CN" dirty="0" err="1"/>
              <a:t>waclass</a:t>
            </a:r>
            <a:r>
              <a:rPr lang="en-US" altLang="zh-CN" dirty="0"/>
              <a:t>/GetWaClassPeriodsByPkWaClass.do": {</a:t>
            </a:r>
          </a:p>
          <a:p>
            <a:r>
              <a:rPr lang="en-US" altLang="zh-CN" dirty="0"/>
              <a:t>   "target": "http://localhost:3006",</a:t>
            </a:r>
          </a:p>
          <a:p>
            <a:r>
              <a:rPr lang="en-US" altLang="zh-CN" dirty="0"/>
              <a:t>   "</a:t>
            </a:r>
            <a:r>
              <a:rPr lang="en-US" altLang="zh-CN" dirty="0" err="1"/>
              <a:t>pathRewrite</a:t>
            </a:r>
            <a:r>
              <a:rPr lang="en-US" altLang="zh-CN" dirty="0"/>
              <a:t>": {</a:t>
            </a:r>
          </a:p>
          <a:p>
            <a:r>
              <a:rPr lang="en-US" altLang="zh-CN" dirty="0"/>
              <a:t>      "^/</a:t>
            </a:r>
            <a:r>
              <a:rPr lang="en-US" altLang="zh-CN" dirty="0" err="1"/>
              <a:t>nccloud</a:t>
            </a:r>
            <a:r>
              <a:rPr lang="en-US" altLang="zh-CN" dirty="0"/>
              <a:t>/</a:t>
            </a:r>
            <a:r>
              <a:rPr lang="en-US" altLang="zh-CN" dirty="0" err="1"/>
              <a:t>hrwa</a:t>
            </a:r>
            <a:r>
              <a:rPr lang="en-US" altLang="zh-CN" dirty="0"/>
              <a:t>/</a:t>
            </a:r>
            <a:r>
              <a:rPr lang="en-US" altLang="zh-CN" dirty="0" err="1"/>
              <a:t>waclass</a:t>
            </a:r>
            <a:r>
              <a:rPr lang="en-US" altLang="zh-CN" dirty="0"/>
              <a:t>/GetWaClassPeriodsByPkWaClass.do": "/mock/</a:t>
            </a:r>
            <a:r>
              <a:rPr lang="en-US" altLang="zh-CN" dirty="0" err="1"/>
              <a:t>GetWaClassPeriodsByPkWaClass.json</a:t>
            </a:r>
            <a:r>
              <a:rPr lang="en-US" altLang="zh-CN" dirty="0"/>
              <a:t>"</a:t>
            </a:r>
          </a:p>
          <a:p>
            <a:r>
              <a:rPr lang="en-US" altLang="zh-CN" dirty="0"/>
              <a:t>   },</a:t>
            </a:r>
          </a:p>
          <a:p>
            <a:r>
              <a:rPr lang="en-US" altLang="zh-CN" dirty="0"/>
              <a:t>   "method": "GET"</a:t>
            </a:r>
          </a:p>
          <a:p>
            <a:r>
              <a:rPr lang="en-US" altLang="zh-CN" dirty="0"/>
              <a:t>}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4227793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395536" y="555526"/>
            <a:ext cx="84969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HMR</a:t>
            </a:r>
            <a:r>
              <a:rPr lang="zh-CN" altLang="en-US" dirty="0" smtClean="0"/>
              <a:t>指在不刷新页面的情况下，修改的代码在页面自动更改。</a:t>
            </a:r>
            <a:r>
              <a:rPr lang="en-US" altLang="zh-CN" dirty="0" err="1" smtClean="0"/>
              <a:t>Css</a:t>
            </a:r>
            <a:r>
              <a:rPr lang="zh-CN" altLang="en-US" dirty="0" smtClean="0"/>
              <a:t>热更新的很简单，只需要做如下配置即可。</a:t>
            </a:r>
            <a:endParaRPr lang="en-US" altLang="zh-CN" dirty="0" smtClean="0"/>
          </a:p>
        </p:txBody>
      </p:sp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519113" y="22225"/>
            <a:ext cx="8229600" cy="504825"/>
          </a:xfrm>
          <a:noFill/>
          <a:ln>
            <a:noFill/>
          </a:ln>
        </p:spPr>
        <p:txBody>
          <a:bodyPr anchor="ctr"/>
          <a:lstStyle/>
          <a:p>
            <a:pPr eaLnBrk="1" hangingPunct="1"/>
            <a:r>
              <a:rPr lang="en-US" altLang="zh-CN" b="1" dirty="0">
                <a:solidFill>
                  <a:srgbClr val="FF0000"/>
                </a:solidFill>
              </a:rPr>
              <a:t>Hot Module Replacement</a:t>
            </a:r>
            <a:r>
              <a:rPr lang="zh-CN" altLang="en-US" b="1" dirty="0">
                <a:solidFill>
                  <a:srgbClr val="FF0000"/>
                </a:solidFill>
              </a:rPr>
              <a:t>热模块更新</a:t>
            </a:r>
            <a:endParaRPr lang="zh-CN" kern="12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113" y="1347614"/>
            <a:ext cx="3981655" cy="27941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2040" y="1315628"/>
            <a:ext cx="1822544" cy="96525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395536" y="2499742"/>
            <a:ext cx="84969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我们在页面写一个计时器，更改</a:t>
            </a:r>
            <a:r>
              <a:rPr lang="en-US" altLang="zh-CN" dirty="0" err="1" smtClean="0"/>
              <a:t>css</a:t>
            </a:r>
            <a:r>
              <a:rPr lang="zh-CN" altLang="en-US" dirty="0" smtClean="0"/>
              <a:t>代码，发现页面没有刷新，数字没有重新计算，但是样式改变了。</a:t>
            </a:r>
            <a:endParaRPr lang="en-US" altLang="zh-CN" dirty="0" smtClean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665" y="3291830"/>
            <a:ext cx="5524784" cy="1333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710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395536" y="555526"/>
            <a:ext cx="8496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但是</a:t>
            </a:r>
            <a:r>
              <a:rPr lang="en-US" altLang="zh-CN" dirty="0" err="1" smtClean="0"/>
              <a:t>js</a:t>
            </a:r>
            <a:r>
              <a:rPr lang="zh-CN" altLang="en-US" dirty="0" smtClean="0"/>
              <a:t>的热更新很麻烦，需要在</a:t>
            </a:r>
            <a:r>
              <a:rPr lang="en-US" altLang="zh-CN" dirty="0" err="1" smtClean="0"/>
              <a:t>js</a:t>
            </a:r>
            <a:r>
              <a:rPr lang="zh-CN" altLang="en-US" dirty="0" smtClean="0"/>
              <a:t>中加入如下形式的代码。</a:t>
            </a:r>
            <a:endParaRPr lang="en-US" altLang="zh-CN" dirty="0" smtClean="0"/>
          </a:p>
        </p:txBody>
      </p:sp>
      <p:sp>
        <p:nvSpPr>
          <p:cNvPr id="10" name="文本框 9"/>
          <p:cNvSpPr txBox="1"/>
          <p:nvPr/>
        </p:nvSpPr>
        <p:spPr>
          <a:xfrm>
            <a:off x="395536" y="2643758"/>
            <a:ext cx="84969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如果写过</a:t>
            </a:r>
            <a:r>
              <a:rPr lang="en-US" altLang="zh-CN" dirty="0" err="1" smtClean="0"/>
              <a:t>vue</a:t>
            </a:r>
            <a:r>
              <a:rPr lang="zh-CN" altLang="en-US" dirty="0" smtClean="0"/>
              <a:t>就会发现</a:t>
            </a:r>
            <a:r>
              <a:rPr lang="en-US" altLang="zh-CN" dirty="0" err="1" smtClean="0"/>
              <a:t>vue</a:t>
            </a:r>
            <a:r>
              <a:rPr lang="zh-CN" altLang="en-US" dirty="0" smtClean="0"/>
              <a:t>是支持热更新的，而且</a:t>
            </a:r>
            <a:r>
              <a:rPr lang="en-US" altLang="zh-CN" dirty="0" err="1" smtClean="0"/>
              <a:t>vue</a:t>
            </a:r>
            <a:r>
              <a:rPr lang="zh-CN" altLang="en-US" dirty="0" smtClean="0"/>
              <a:t>自己做了组件更新的代码，这部分有兴趣的话可以去查资料，这里提一下，知道有这么个东西。</a:t>
            </a:r>
            <a:endParaRPr lang="en-US" altLang="zh-CN" dirty="0" smtClean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732" y="1020116"/>
            <a:ext cx="6629741" cy="1479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871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标题 1"/>
          <p:cNvSpPr>
            <a:spLocks noGrp="1"/>
          </p:cNvSpPr>
          <p:nvPr>
            <p:ph type="title"/>
          </p:nvPr>
        </p:nvSpPr>
        <p:spPr>
          <a:xfrm>
            <a:off x="519113" y="22225"/>
            <a:ext cx="8229600" cy="504825"/>
          </a:xfrm>
          <a:noFill/>
          <a:ln>
            <a:noFill/>
          </a:ln>
        </p:spPr>
        <p:txBody>
          <a:bodyPr anchor="ctr"/>
          <a:lstStyle/>
          <a:p>
            <a:pPr eaLnBrk="1" hangingPunct="1"/>
            <a:r>
              <a:rPr lang="zh-CN" altLang="en-US" b="1" dirty="0" smtClean="0">
                <a:solidFill>
                  <a:srgbClr val="FF0000"/>
                </a:solidFill>
              </a:rPr>
              <a:t>为什么要使用</a:t>
            </a:r>
            <a:r>
              <a:rPr lang="en-US" altLang="zh-CN" b="1" dirty="0" err="1" smtClean="0">
                <a:solidFill>
                  <a:srgbClr val="FF0000"/>
                </a:solidFill>
              </a:rPr>
              <a:t>webpack</a:t>
            </a:r>
            <a:endParaRPr lang="zh-CN" kern="12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85441" y="771550"/>
            <a:ext cx="84969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dirty="0"/>
              <a:t>如果不使用任何框架，使用原生的</a:t>
            </a:r>
            <a:r>
              <a:rPr lang="en-US" altLang="zh-CN" dirty="0" err="1"/>
              <a:t>js</a:t>
            </a:r>
            <a:r>
              <a:rPr lang="zh-CN" altLang="zh-CN" dirty="0"/>
              <a:t>，如何实现在页面</a:t>
            </a:r>
            <a:r>
              <a:rPr lang="zh-CN" altLang="zh-CN" dirty="0" smtClean="0"/>
              <a:t>添加</a:t>
            </a:r>
            <a:r>
              <a:rPr lang="en-US" altLang="zh-CN" dirty="0" err="1" smtClean="0"/>
              <a:t>header,content,footer</a:t>
            </a:r>
            <a:r>
              <a:rPr lang="zh-CN" altLang="zh-CN" dirty="0"/>
              <a:t>？</a:t>
            </a:r>
            <a:endParaRPr lang="zh-CN" altLang="en-US" sz="3200" dirty="0" smtClean="0">
              <a:solidFill>
                <a:srgbClr val="E6001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/>
          <p:cNvPicPr/>
          <p:nvPr/>
        </p:nvPicPr>
        <p:blipFill>
          <a:blip r:embed="rId2"/>
          <a:stretch>
            <a:fillRect/>
          </a:stretch>
        </p:blipFill>
        <p:spPr>
          <a:xfrm>
            <a:off x="541645" y="1563638"/>
            <a:ext cx="5774060" cy="328113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395536" y="555526"/>
            <a:ext cx="84969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tree shaking </a:t>
            </a:r>
            <a:r>
              <a:rPr lang="zh-CN" altLang="en-US" dirty="0"/>
              <a:t>是一个术语，通常用于描述移除 </a:t>
            </a:r>
            <a:r>
              <a:rPr lang="en-US" altLang="zh-CN" dirty="0"/>
              <a:t>JavaScript </a:t>
            </a:r>
            <a:r>
              <a:rPr lang="zh-CN" altLang="en-US" dirty="0"/>
              <a:t>上下文中的未引用代码</a:t>
            </a:r>
            <a:r>
              <a:rPr lang="en-US" altLang="zh-CN" dirty="0"/>
              <a:t>(dead-code</a:t>
            </a:r>
            <a:r>
              <a:rPr lang="en-US" altLang="zh-CN" dirty="0" smtClean="0"/>
              <a:t>)</a:t>
            </a:r>
            <a:r>
              <a:rPr lang="zh-CN" altLang="en-US" dirty="0"/>
              <a:t>，</a:t>
            </a:r>
            <a:r>
              <a:rPr lang="zh-CN" altLang="en-US" dirty="0" smtClean="0"/>
              <a:t>只支持</a:t>
            </a:r>
            <a:r>
              <a:rPr lang="en-US" altLang="zh-CN" dirty="0" smtClean="0"/>
              <a:t>export</a:t>
            </a:r>
            <a:r>
              <a:rPr lang="zh-CN" altLang="en-US" dirty="0" smtClean="0"/>
              <a:t>和</a:t>
            </a:r>
            <a:r>
              <a:rPr lang="en-US" altLang="zh-CN" dirty="0" smtClean="0"/>
              <a:t>import</a:t>
            </a:r>
            <a:r>
              <a:rPr lang="zh-CN" altLang="en-US" dirty="0" smtClean="0"/>
              <a:t>形式的导出。</a:t>
            </a:r>
            <a:endParaRPr lang="en-US" altLang="zh-CN" dirty="0" smtClean="0"/>
          </a:p>
          <a:p>
            <a:r>
              <a:rPr lang="zh-CN" altLang="en-US" dirty="0" smtClean="0"/>
              <a:t>比如有一个</a:t>
            </a:r>
            <a:r>
              <a:rPr lang="en-US" altLang="zh-CN" dirty="0" smtClean="0"/>
              <a:t>math</a:t>
            </a:r>
            <a:r>
              <a:rPr lang="zh-CN" altLang="en-US" dirty="0" smtClean="0"/>
              <a:t>工具类，导出了</a:t>
            </a:r>
            <a:r>
              <a:rPr lang="en-US" altLang="zh-CN" dirty="0" smtClean="0"/>
              <a:t>square</a:t>
            </a:r>
            <a:r>
              <a:rPr lang="zh-CN" altLang="en-US" dirty="0" smtClean="0"/>
              <a:t>和</a:t>
            </a:r>
            <a:r>
              <a:rPr lang="en-US" altLang="zh-CN" dirty="0" smtClean="0"/>
              <a:t>cube</a:t>
            </a:r>
            <a:r>
              <a:rPr lang="zh-CN" altLang="en-US" dirty="0" smtClean="0"/>
              <a:t>两个方法。但是只引用了</a:t>
            </a:r>
            <a:r>
              <a:rPr lang="en-US" altLang="zh-CN" dirty="0" smtClean="0"/>
              <a:t>square</a:t>
            </a:r>
            <a:r>
              <a:rPr lang="zh-CN" altLang="en-US" dirty="0" smtClean="0"/>
              <a:t>一个方法。</a:t>
            </a:r>
            <a:endParaRPr lang="en-US" altLang="zh-CN" dirty="0" smtClean="0"/>
          </a:p>
        </p:txBody>
      </p:sp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519113" y="22225"/>
            <a:ext cx="8229600" cy="504825"/>
          </a:xfrm>
          <a:noFill/>
          <a:ln>
            <a:noFill/>
          </a:ln>
        </p:spPr>
        <p:txBody>
          <a:bodyPr anchor="ctr"/>
          <a:lstStyle/>
          <a:p>
            <a:pPr eaLnBrk="1" hangingPunct="1"/>
            <a:r>
              <a:rPr lang="en-US" altLang="zh-CN" b="1" dirty="0" smtClean="0">
                <a:solidFill>
                  <a:srgbClr val="FF0000"/>
                </a:solidFill>
              </a:rPr>
              <a:t>Tree shaking</a:t>
            </a:r>
            <a:endParaRPr lang="zh-CN" kern="12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113" y="1851670"/>
            <a:ext cx="2736991" cy="211465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5896" y="1628171"/>
            <a:ext cx="4178515" cy="2355971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467544" y="4155926"/>
            <a:ext cx="8496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在</a:t>
            </a:r>
            <a:r>
              <a:rPr lang="en-US" altLang="zh-CN" dirty="0" smtClean="0"/>
              <a:t>development</a:t>
            </a:r>
            <a:r>
              <a:rPr lang="zh-CN" altLang="en-US" dirty="0" smtClean="0"/>
              <a:t>模式下打包，发现</a:t>
            </a:r>
            <a:r>
              <a:rPr lang="en-US" altLang="zh-CN" dirty="0" smtClean="0"/>
              <a:t>cube</a:t>
            </a:r>
            <a:r>
              <a:rPr lang="zh-CN" altLang="en-US" dirty="0" smtClean="0"/>
              <a:t>也被导出了。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923863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395536" y="555526"/>
            <a:ext cx="8496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添加</a:t>
            </a:r>
            <a:r>
              <a:rPr lang="en-US" altLang="zh-CN" dirty="0" smtClean="0"/>
              <a:t>tree shaking</a:t>
            </a:r>
            <a:r>
              <a:rPr lang="zh-CN" altLang="en-US" dirty="0" smtClean="0"/>
              <a:t>的配置，尝试去掉多语的代码。</a:t>
            </a:r>
            <a:endParaRPr lang="en-US" altLang="zh-CN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987574"/>
            <a:ext cx="2317869" cy="736638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395536" y="1851670"/>
            <a:ext cx="84969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重新打包后，发现</a:t>
            </a:r>
            <a:r>
              <a:rPr lang="en-US" altLang="zh-CN" dirty="0" smtClean="0"/>
              <a:t>cube</a:t>
            </a:r>
            <a:r>
              <a:rPr lang="zh-CN" altLang="en-US" dirty="0" smtClean="0"/>
              <a:t>代码依然在</a:t>
            </a:r>
            <a:r>
              <a:rPr lang="en-US" altLang="zh-CN" dirty="0" smtClean="0"/>
              <a:t>index.js</a:t>
            </a:r>
            <a:r>
              <a:rPr lang="zh-CN" altLang="en-US" dirty="0" smtClean="0"/>
              <a:t>中，但是被标记为未使用，这是为了在开发模式下调试代码方便。</a:t>
            </a:r>
            <a:endParaRPr lang="en-US" altLang="zh-CN" dirty="0" smtClean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2651024"/>
            <a:ext cx="3384724" cy="2362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551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395536" y="555526"/>
            <a:ext cx="849694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有的类</a:t>
            </a:r>
            <a:r>
              <a:rPr lang="zh-CN" altLang="en-US" dirty="0"/>
              <a:t>在导入时会执行特殊行为的代码，而不是仅仅暴露一个 </a:t>
            </a:r>
            <a:r>
              <a:rPr lang="en-US" altLang="zh-CN" dirty="0"/>
              <a:t>export </a:t>
            </a:r>
            <a:r>
              <a:rPr lang="zh-CN" altLang="en-US" dirty="0"/>
              <a:t>或多个 </a:t>
            </a:r>
            <a:r>
              <a:rPr lang="en-US" altLang="zh-CN" dirty="0"/>
              <a:t>export</a:t>
            </a:r>
            <a:r>
              <a:rPr lang="zh-CN" altLang="en-US" dirty="0"/>
              <a:t>。举例说明，例如 </a:t>
            </a:r>
            <a:r>
              <a:rPr lang="en-US" altLang="zh-CN" dirty="0" err="1"/>
              <a:t>polyfill</a:t>
            </a:r>
            <a:r>
              <a:rPr lang="zh-CN" altLang="en-US" dirty="0"/>
              <a:t>，它影响全局作用域，并且通常不提供 </a:t>
            </a:r>
            <a:r>
              <a:rPr lang="en-US" altLang="zh-CN" dirty="0"/>
              <a:t>export</a:t>
            </a:r>
            <a:r>
              <a:rPr lang="zh-CN" altLang="en-US" dirty="0" smtClean="0"/>
              <a:t>。对于这些代码，需要在</a:t>
            </a:r>
            <a:r>
              <a:rPr lang="en-US" altLang="zh-CN" dirty="0" err="1" smtClean="0"/>
              <a:t>package.json</a:t>
            </a:r>
            <a:r>
              <a:rPr lang="zh-CN" altLang="en-US" dirty="0" smtClean="0"/>
              <a:t>中添加</a:t>
            </a:r>
            <a:r>
              <a:rPr lang="en-US" altLang="zh-CN" dirty="0" err="1" smtClean="0"/>
              <a:t>sideEffects</a:t>
            </a:r>
            <a:r>
              <a:rPr lang="zh-CN" altLang="en-US" dirty="0" smtClean="0"/>
              <a:t>来过滤，打包的时候不让其受到</a:t>
            </a:r>
            <a:r>
              <a:rPr lang="en-US" altLang="zh-CN" dirty="0" smtClean="0"/>
              <a:t>tree shaking</a:t>
            </a:r>
            <a:r>
              <a:rPr lang="zh-CN" altLang="en-US" dirty="0" smtClean="0"/>
              <a:t>的影响。</a:t>
            </a: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r>
              <a:rPr lang="zh-CN" altLang="en-US" dirty="0" smtClean="0"/>
              <a:t>上述这些都是</a:t>
            </a:r>
            <a:r>
              <a:rPr lang="en-US" altLang="zh-CN" dirty="0" smtClean="0"/>
              <a:t>development</a:t>
            </a:r>
            <a:r>
              <a:rPr lang="zh-CN" altLang="en-US" dirty="0" smtClean="0"/>
              <a:t>模式下的配置，</a:t>
            </a:r>
            <a:r>
              <a:rPr lang="en-US" altLang="zh-CN" dirty="0" smtClean="0"/>
              <a:t>production</a:t>
            </a:r>
            <a:r>
              <a:rPr lang="zh-CN" altLang="en-US" dirty="0" smtClean="0"/>
              <a:t>默认会开启</a:t>
            </a:r>
            <a:r>
              <a:rPr lang="en-US" altLang="zh-CN" dirty="0" smtClean="0"/>
              <a:t>tree shaking</a:t>
            </a:r>
            <a:r>
              <a:rPr lang="zh-CN" altLang="en-US" dirty="0" smtClean="0"/>
              <a:t>。我们将</a:t>
            </a:r>
            <a:r>
              <a:rPr lang="en-US" altLang="zh-CN" dirty="0" smtClean="0"/>
              <a:t>mode</a:t>
            </a:r>
            <a:r>
              <a:rPr lang="zh-CN" altLang="en-US" dirty="0" smtClean="0"/>
              <a:t>改为</a:t>
            </a:r>
            <a:r>
              <a:rPr lang="en-US" altLang="zh-CN" dirty="0" smtClean="0"/>
              <a:t>production</a:t>
            </a:r>
            <a:r>
              <a:rPr lang="zh-CN" altLang="en-US" dirty="0" smtClean="0"/>
              <a:t>再打包。再搜索，就找不到</a:t>
            </a:r>
            <a:r>
              <a:rPr lang="en-US" altLang="zh-CN" dirty="0" smtClean="0"/>
              <a:t>cube</a:t>
            </a:r>
            <a:r>
              <a:rPr lang="zh-CN" altLang="en-US" dirty="0" smtClean="0"/>
              <a:t>的代码了。</a:t>
            </a:r>
            <a:endParaRPr lang="en-US" altLang="zh-CN" dirty="0" smtClean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3471681"/>
            <a:ext cx="6744047" cy="90174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980" y="1851670"/>
            <a:ext cx="2203563" cy="774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007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395536" y="555526"/>
            <a:ext cx="84969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一般项目中都会将</a:t>
            </a:r>
            <a:r>
              <a:rPr lang="en-US" altLang="zh-CN" dirty="0" smtClean="0"/>
              <a:t>production</a:t>
            </a:r>
            <a:r>
              <a:rPr lang="zh-CN" altLang="en-US" dirty="0" smtClean="0"/>
              <a:t>和</a:t>
            </a:r>
            <a:r>
              <a:rPr lang="en-US" altLang="zh-CN" dirty="0" smtClean="0"/>
              <a:t>development</a:t>
            </a:r>
            <a:r>
              <a:rPr lang="zh-CN" altLang="en-US" dirty="0" smtClean="0"/>
              <a:t>模式的配置文件分离，一些公关的配置，比如</a:t>
            </a:r>
            <a:r>
              <a:rPr lang="en-US" altLang="zh-CN" dirty="0" smtClean="0"/>
              <a:t>entry</a:t>
            </a:r>
            <a:r>
              <a:rPr lang="zh-CN" altLang="en-US" dirty="0" smtClean="0"/>
              <a:t>，</a:t>
            </a:r>
            <a:r>
              <a:rPr lang="en-US" altLang="zh-CN" dirty="0" smtClean="0"/>
              <a:t>output</a:t>
            </a:r>
            <a:r>
              <a:rPr lang="zh-CN" altLang="en-US" dirty="0" smtClean="0"/>
              <a:t>和一些</a:t>
            </a:r>
            <a:r>
              <a:rPr lang="en-US" altLang="zh-CN" dirty="0" smtClean="0"/>
              <a:t>module</a:t>
            </a:r>
            <a:r>
              <a:rPr lang="zh-CN" altLang="en-US" dirty="0" smtClean="0"/>
              <a:t>、</a:t>
            </a:r>
            <a:r>
              <a:rPr lang="en-US" altLang="zh-CN" dirty="0" smtClean="0"/>
              <a:t>plugins</a:t>
            </a:r>
            <a:r>
              <a:rPr lang="zh-CN" altLang="en-US" dirty="0" smtClean="0"/>
              <a:t>等放在一个</a:t>
            </a:r>
            <a:r>
              <a:rPr lang="en-US" altLang="zh-CN" dirty="0" smtClean="0"/>
              <a:t>common</a:t>
            </a:r>
            <a:r>
              <a:rPr lang="zh-CN" altLang="en-US" dirty="0" smtClean="0"/>
              <a:t>文件，将各自独有的配置，比如</a:t>
            </a:r>
            <a:r>
              <a:rPr lang="en-US" altLang="zh-CN" dirty="0" smtClean="0"/>
              <a:t>dev</a:t>
            </a:r>
            <a:r>
              <a:rPr lang="zh-CN" altLang="en-US" dirty="0" smtClean="0"/>
              <a:t>中的</a:t>
            </a:r>
            <a:r>
              <a:rPr lang="en-US" altLang="zh-CN" dirty="0" err="1" smtClean="0"/>
              <a:t>devserver</a:t>
            </a:r>
            <a:r>
              <a:rPr lang="zh-CN" altLang="en-US" dirty="0" smtClean="0"/>
              <a:t>或者</a:t>
            </a:r>
            <a:r>
              <a:rPr lang="en-US" altLang="zh-CN" dirty="0" smtClean="0"/>
              <a:t>prod</a:t>
            </a:r>
            <a:r>
              <a:rPr lang="zh-CN" altLang="en-US" dirty="0" smtClean="0"/>
              <a:t>中的</a:t>
            </a:r>
            <a:r>
              <a:rPr lang="en-US" altLang="zh-CN" dirty="0" smtClean="0"/>
              <a:t>clean</a:t>
            </a:r>
            <a:r>
              <a:rPr lang="zh-CN" altLang="en-US" dirty="0" smtClean="0"/>
              <a:t>插件等放在不同的文件中。最后通过</a:t>
            </a:r>
            <a:r>
              <a:rPr lang="en-US" altLang="zh-CN" dirty="0" err="1" smtClean="0"/>
              <a:t>webpack</a:t>
            </a:r>
            <a:r>
              <a:rPr lang="en-US" altLang="zh-CN" dirty="0" smtClean="0"/>
              <a:t>-merge</a:t>
            </a:r>
            <a:r>
              <a:rPr lang="zh-CN" altLang="en-US" dirty="0" smtClean="0"/>
              <a:t>合并。</a:t>
            </a:r>
            <a:endParaRPr lang="en-US" altLang="zh-CN" dirty="0" smtClean="0"/>
          </a:p>
        </p:txBody>
      </p:sp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519113" y="22225"/>
            <a:ext cx="8229600" cy="504825"/>
          </a:xfrm>
          <a:noFill/>
          <a:ln>
            <a:noFill/>
          </a:ln>
        </p:spPr>
        <p:txBody>
          <a:bodyPr anchor="ctr"/>
          <a:lstStyle/>
          <a:p>
            <a:pPr eaLnBrk="1" hangingPunct="1"/>
            <a:r>
              <a:rPr lang="zh-CN" altLang="en-US" b="1" dirty="0" smtClean="0">
                <a:solidFill>
                  <a:srgbClr val="FF0000"/>
                </a:solidFill>
              </a:rPr>
              <a:t>配置文件分离</a:t>
            </a:r>
            <a:endParaRPr lang="zh-CN" kern="12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665" y="1776338"/>
            <a:ext cx="3836311" cy="313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156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395536" y="555526"/>
            <a:ext cx="84969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除此之外，还会将整套</a:t>
            </a:r>
            <a:r>
              <a:rPr lang="en-US" altLang="zh-CN" dirty="0" err="1" smtClean="0"/>
              <a:t>webpack</a:t>
            </a:r>
            <a:r>
              <a:rPr lang="zh-CN" altLang="en-US" dirty="0" smtClean="0"/>
              <a:t>配置放在一个新的文件夹里面，项目会整洁便于查看配置。</a:t>
            </a:r>
            <a:endParaRPr lang="en-US" altLang="zh-CN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229830"/>
            <a:ext cx="2200765" cy="105388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5517" y="1229830"/>
            <a:ext cx="6001058" cy="946199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407584" y="2354123"/>
            <a:ext cx="84969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老的版本中会出一个问题，</a:t>
            </a:r>
            <a:r>
              <a:rPr lang="en-US" altLang="zh-CN" dirty="0" err="1" smtClean="0"/>
              <a:t>dist</a:t>
            </a:r>
            <a:r>
              <a:rPr lang="zh-CN" altLang="en-US" dirty="0" smtClean="0"/>
              <a:t>目录会生成在</a:t>
            </a:r>
            <a:r>
              <a:rPr lang="en-US" altLang="zh-CN" dirty="0" smtClean="0"/>
              <a:t>build</a:t>
            </a:r>
            <a:r>
              <a:rPr lang="zh-CN" altLang="en-US" dirty="0" smtClean="0"/>
              <a:t>目录下，单纯改目录层级是不行的，涉及到删除权限的问题。查看</a:t>
            </a:r>
            <a:r>
              <a:rPr lang="en-US" altLang="zh-CN" dirty="0" smtClean="0"/>
              <a:t>Clean-</a:t>
            </a:r>
            <a:r>
              <a:rPr lang="en-US" altLang="zh-CN" dirty="0" err="1" smtClean="0"/>
              <a:t>webpack</a:t>
            </a:r>
            <a:r>
              <a:rPr lang="en-US" altLang="zh-CN" dirty="0" smtClean="0"/>
              <a:t>-plugin</a:t>
            </a:r>
            <a:r>
              <a:rPr lang="zh-CN" altLang="en-US" dirty="0" smtClean="0"/>
              <a:t>的</a:t>
            </a:r>
            <a:r>
              <a:rPr lang="en-US" altLang="zh-CN" dirty="0" err="1" smtClean="0"/>
              <a:t>npm</a:t>
            </a:r>
            <a:r>
              <a:rPr lang="zh-CN" altLang="en-US" dirty="0" smtClean="0"/>
              <a:t>文档发现，这个问题新的版本已经解决了，</a:t>
            </a:r>
            <a:r>
              <a:rPr lang="en-US" altLang="zh-CN" dirty="0" err="1" smtClean="0"/>
              <a:t>ncchr</a:t>
            </a:r>
            <a:r>
              <a:rPr lang="zh-CN" altLang="en-US" dirty="0" smtClean="0"/>
              <a:t>项目中配置如下，意为以上级目录为根目录，所以遇到问题去</a:t>
            </a:r>
            <a:r>
              <a:rPr lang="en-US" altLang="zh-CN" dirty="0" err="1" smtClean="0"/>
              <a:t>npm</a:t>
            </a:r>
            <a:r>
              <a:rPr lang="zh-CN" altLang="en-US" dirty="0" smtClean="0"/>
              <a:t>上查看最新文档，其他地方查到的有可能会有版本问题。</a:t>
            </a:r>
            <a:endParaRPr lang="en-US" altLang="zh-CN" dirty="0" smtClean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552" y="3554452"/>
            <a:ext cx="4216617" cy="1390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749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395536" y="555526"/>
            <a:ext cx="84969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项目中我们会将</a:t>
            </a:r>
            <a:r>
              <a:rPr lang="en-US" altLang="zh-CN" dirty="0" err="1" smtClean="0"/>
              <a:t>css</a:t>
            </a:r>
            <a:r>
              <a:rPr lang="zh-CN" altLang="en-US" dirty="0" smtClean="0"/>
              <a:t>抽取成一个独立的文件，</a:t>
            </a:r>
            <a:r>
              <a:rPr lang="en-US" altLang="zh-CN" dirty="0" err="1" smtClean="0"/>
              <a:t>ncchr</a:t>
            </a:r>
            <a:r>
              <a:rPr lang="zh-CN" altLang="en-US" dirty="0" smtClean="0"/>
              <a:t>中使用的是</a:t>
            </a:r>
            <a:r>
              <a:rPr lang="en-US" altLang="zh-CN" dirty="0" smtClean="0"/>
              <a:t>mini-</a:t>
            </a:r>
            <a:r>
              <a:rPr lang="en-US" altLang="zh-CN" dirty="0" err="1" smtClean="0"/>
              <a:t>css</a:t>
            </a:r>
            <a:r>
              <a:rPr lang="en-US" altLang="zh-CN" dirty="0" smtClean="0"/>
              <a:t>-extract-plugin</a:t>
            </a:r>
            <a:r>
              <a:rPr lang="zh-CN" altLang="en-US" dirty="0" smtClean="0"/>
              <a:t>。</a:t>
            </a:r>
            <a:endParaRPr lang="en-US" altLang="zh-CN" dirty="0" smtClean="0"/>
          </a:p>
        </p:txBody>
      </p:sp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519113" y="22225"/>
            <a:ext cx="8229600" cy="504825"/>
          </a:xfrm>
          <a:noFill/>
          <a:ln>
            <a:noFill/>
          </a:ln>
        </p:spPr>
        <p:txBody>
          <a:bodyPr anchor="ctr"/>
          <a:lstStyle/>
          <a:p>
            <a:pPr eaLnBrk="1" hangingPunct="1"/>
            <a:r>
              <a:rPr lang="en-US" altLang="zh-CN" b="1" dirty="0">
                <a:solidFill>
                  <a:srgbClr val="FF0000"/>
                </a:solidFill>
              </a:rPr>
              <a:t>mini-</a:t>
            </a:r>
            <a:r>
              <a:rPr lang="en-US" altLang="zh-CN" b="1" dirty="0" err="1">
                <a:solidFill>
                  <a:srgbClr val="FF0000"/>
                </a:solidFill>
              </a:rPr>
              <a:t>css</a:t>
            </a:r>
            <a:r>
              <a:rPr lang="en-US" altLang="zh-CN" b="1" dirty="0">
                <a:solidFill>
                  <a:srgbClr val="FF0000"/>
                </a:solidFill>
              </a:rPr>
              <a:t>-extract-plugin</a:t>
            </a:r>
            <a:endParaRPr lang="zh-CN" kern="12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113" y="1275606"/>
            <a:ext cx="3575234" cy="93984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5976" y="1276543"/>
            <a:ext cx="3251367" cy="952549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539552" y="2429475"/>
            <a:ext cx="84969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在</a:t>
            </a:r>
            <a:r>
              <a:rPr lang="en-US" altLang="zh-CN" dirty="0" smtClean="0"/>
              <a:t>development</a:t>
            </a:r>
            <a:r>
              <a:rPr lang="zh-CN" altLang="en-US" dirty="0" smtClean="0"/>
              <a:t>模式下测试没有问题，但是</a:t>
            </a:r>
            <a:r>
              <a:rPr lang="en-US" altLang="zh-CN" dirty="0" smtClean="0"/>
              <a:t>production</a:t>
            </a:r>
            <a:r>
              <a:rPr lang="zh-CN" altLang="en-US" dirty="0" smtClean="0"/>
              <a:t>模式下没有生成</a:t>
            </a:r>
            <a:r>
              <a:rPr lang="en-US" altLang="zh-CN" dirty="0" err="1" smtClean="0"/>
              <a:t>css</a:t>
            </a:r>
            <a:r>
              <a:rPr lang="zh-CN" altLang="en-US" dirty="0" smtClean="0"/>
              <a:t>文件，并且</a:t>
            </a:r>
            <a:r>
              <a:rPr lang="en-US" altLang="zh-CN" dirty="0" err="1" smtClean="0"/>
              <a:t>css</a:t>
            </a:r>
            <a:r>
              <a:rPr lang="zh-CN" altLang="en-US" dirty="0" smtClean="0"/>
              <a:t>也没有打包到</a:t>
            </a:r>
            <a:r>
              <a:rPr lang="en-US" altLang="zh-CN" dirty="0" err="1" smtClean="0"/>
              <a:t>js</a:t>
            </a:r>
            <a:r>
              <a:rPr lang="zh-CN" altLang="en-US" dirty="0" smtClean="0"/>
              <a:t>中，这是因为之前讲过的</a:t>
            </a:r>
            <a:r>
              <a:rPr lang="en-US" altLang="zh-CN" dirty="0" smtClean="0"/>
              <a:t>tree shaking</a:t>
            </a:r>
            <a:r>
              <a:rPr lang="zh-CN" altLang="en-US" dirty="0" smtClean="0"/>
              <a:t>造成的，我们直接</a:t>
            </a:r>
            <a:r>
              <a:rPr lang="en-US" altLang="zh-CN" dirty="0" smtClean="0"/>
              <a:t>import less</a:t>
            </a:r>
            <a:r>
              <a:rPr lang="zh-CN" altLang="en-US" dirty="0" smtClean="0"/>
              <a:t>文件，并没有调用其中的任何方法，所以就全部</a:t>
            </a:r>
            <a:r>
              <a:rPr lang="en-US" altLang="zh-CN" dirty="0" smtClean="0"/>
              <a:t>shaking</a:t>
            </a:r>
            <a:r>
              <a:rPr lang="zh-CN" altLang="en-US" dirty="0" smtClean="0"/>
              <a:t>掉了，在</a:t>
            </a:r>
            <a:r>
              <a:rPr lang="en-US" altLang="zh-CN" dirty="0" err="1" smtClean="0"/>
              <a:t>package.json</a:t>
            </a:r>
            <a:r>
              <a:rPr lang="zh-CN" altLang="en-US" dirty="0" smtClean="0"/>
              <a:t>中做如下配置即可。</a:t>
            </a:r>
            <a:endParaRPr lang="en-US" altLang="zh-CN" dirty="0" smtClean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684" y="3651870"/>
            <a:ext cx="3288831" cy="1205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233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395536" y="555526"/>
            <a:ext cx="84969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配置完成再打包，发现</a:t>
            </a:r>
            <a:r>
              <a:rPr lang="en-US" altLang="zh-CN" dirty="0" err="1" smtClean="0"/>
              <a:t>css</a:t>
            </a:r>
            <a:r>
              <a:rPr lang="zh-CN" altLang="en-US" dirty="0" smtClean="0"/>
              <a:t>文件倒是出来的，但是又有了</a:t>
            </a:r>
            <a:r>
              <a:rPr lang="en-US" altLang="zh-CN" dirty="0" err="1" smtClean="0"/>
              <a:t>css</a:t>
            </a:r>
            <a:r>
              <a:rPr lang="zh-CN" altLang="en-US" dirty="0" smtClean="0"/>
              <a:t>的</a:t>
            </a:r>
            <a:r>
              <a:rPr lang="en-US" altLang="zh-CN" dirty="0" err="1" smtClean="0"/>
              <a:t>sourcemap</a:t>
            </a:r>
            <a:r>
              <a:rPr lang="zh-CN" altLang="en-US" dirty="0" smtClean="0"/>
              <a:t>文件，而且</a:t>
            </a:r>
            <a:r>
              <a:rPr lang="en-US" altLang="zh-CN" dirty="0" err="1" smtClean="0"/>
              <a:t>css</a:t>
            </a:r>
            <a:r>
              <a:rPr lang="zh-CN" altLang="en-US" dirty="0" smtClean="0"/>
              <a:t>代码也没有压缩，需要再在</a:t>
            </a:r>
            <a:r>
              <a:rPr lang="en-US" altLang="zh-CN" dirty="0" err="1" smtClean="0"/>
              <a:t>porduction</a:t>
            </a:r>
            <a:r>
              <a:rPr lang="zh-CN" altLang="en-US" dirty="0" smtClean="0"/>
              <a:t>中配置</a:t>
            </a:r>
            <a:r>
              <a:rPr lang="en-US" altLang="zh-CN" dirty="0" smtClean="0"/>
              <a:t>optimize-</a:t>
            </a:r>
            <a:r>
              <a:rPr lang="en-US" altLang="zh-CN" dirty="0" err="1" smtClean="0"/>
              <a:t>css</a:t>
            </a:r>
            <a:r>
              <a:rPr lang="en-US" altLang="zh-CN" dirty="0" smtClean="0"/>
              <a:t>-assets-</a:t>
            </a:r>
            <a:r>
              <a:rPr lang="en-US" altLang="zh-CN" dirty="0" err="1" smtClean="0"/>
              <a:t>webpack</a:t>
            </a:r>
            <a:r>
              <a:rPr lang="en-US" altLang="zh-CN" dirty="0" smtClean="0"/>
              <a:t>-plugin</a:t>
            </a:r>
            <a:r>
              <a:rPr lang="zh-CN" altLang="en-US" dirty="0" smtClean="0"/>
              <a:t>将代码压缩并去掉</a:t>
            </a:r>
            <a:r>
              <a:rPr lang="en-US" altLang="zh-CN" dirty="0" err="1" smtClean="0"/>
              <a:t>css</a:t>
            </a:r>
            <a:r>
              <a:rPr lang="zh-CN" altLang="en-US" dirty="0" smtClean="0"/>
              <a:t>的</a:t>
            </a:r>
            <a:r>
              <a:rPr lang="en-US" altLang="zh-CN" dirty="0" err="1" smtClean="0"/>
              <a:t>sourcemap</a:t>
            </a:r>
            <a:r>
              <a:rPr lang="zh-CN" altLang="en-US" dirty="0" smtClean="0"/>
              <a:t>。</a:t>
            </a:r>
            <a:endParaRPr lang="en-US" altLang="zh-CN" dirty="0"/>
          </a:p>
          <a:p>
            <a:r>
              <a:rPr lang="en-US" altLang="zh-CN" dirty="0" err="1" smtClean="0"/>
              <a:t>Ncchr</a:t>
            </a:r>
            <a:r>
              <a:rPr lang="zh-CN" altLang="en-US" dirty="0" smtClean="0"/>
              <a:t>中使用的就是这种配置，但是没有配</a:t>
            </a:r>
            <a:r>
              <a:rPr lang="en-US" altLang="zh-CN" dirty="0" err="1" smtClean="0"/>
              <a:t>sideEffects</a:t>
            </a:r>
            <a:r>
              <a:rPr lang="zh-CN" altLang="en-US" dirty="0" smtClean="0"/>
              <a:t>，可能是版本原因。</a:t>
            </a:r>
            <a:endParaRPr lang="en-US" altLang="zh-CN" dirty="0" smtClean="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851670"/>
            <a:ext cx="2260716" cy="106050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086" y="3082043"/>
            <a:ext cx="7302875" cy="615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903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395536" y="555526"/>
            <a:ext cx="84969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当我们引用一个比较大的类，比如</a:t>
            </a:r>
            <a:r>
              <a:rPr lang="en-US" altLang="zh-CN" dirty="0" smtClean="0"/>
              <a:t>moment</a:t>
            </a:r>
            <a:r>
              <a:rPr lang="zh-CN" altLang="en-US" dirty="0" smtClean="0"/>
              <a:t>，再进行打包，会发现打包出来的</a:t>
            </a:r>
            <a:r>
              <a:rPr lang="en-US" altLang="zh-CN" dirty="0" err="1" smtClean="0"/>
              <a:t>js</a:t>
            </a:r>
            <a:r>
              <a:rPr lang="zh-CN" altLang="en-US" dirty="0" smtClean="0"/>
              <a:t>代码非常大，</a:t>
            </a:r>
            <a:r>
              <a:rPr lang="en-US" altLang="zh-CN" dirty="0" err="1" smtClean="0"/>
              <a:t>webpack</a:t>
            </a:r>
            <a:r>
              <a:rPr lang="zh-CN" altLang="en-US" dirty="0" smtClean="0"/>
              <a:t>会提示使用</a:t>
            </a:r>
            <a:r>
              <a:rPr lang="en-US" altLang="zh-CN" dirty="0" smtClean="0"/>
              <a:t>code-splitting.</a:t>
            </a:r>
          </a:p>
        </p:txBody>
      </p:sp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519113" y="22225"/>
            <a:ext cx="8229600" cy="504825"/>
          </a:xfrm>
          <a:noFill/>
          <a:ln>
            <a:noFill/>
          </a:ln>
        </p:spPr>
        <p:txBody>
          <a:bodyPr anchor="ctr"/>
          <a:lstStyle/>
          <a:p>
            <a:pPr eaLnBrk="1" hangingPunct="1"/>
            <a:r>
              <a:rPr lang="en-US" altLang="zh-CN" b="1" dirty="0">
                <a:solidFill>
                  <a:srgbClr val="FF0000"/>
                </a:solidFill>
              </a:rPr>
              <a:t>Code Splitting</a:t>
            </a:r>
            <a:endParaRPr lang="zh-CN" kern="12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113" y="1265526"/>
            <a:ext cx="4788146" cy="76838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13" y="2225514"/>
            <a:ext cx="7950609" cy="660434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467544" y="3077547"/>
            <a:ext cx="84969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根据官网配置，重新打包，业务代码只有</a:t>
            </a:r>
            <a:r>
              <a:rPr lang="en-US" altLang="zh-CN" dirty="0" smtClean="0"/>
              <a:t>5k</a:t>
            </a:r>
            <a:r>
              <a:rPr lang="zh-CN" altLang="en-US" dirty="0" smtClean="0"/>
              <a:t>，会生成一个</a:t>
            </a:r>
            <a:r>
              <a:rPr lang="en-US" altLang="zh-CN" dirty="0" smtClean="0"/>
              <a:t>vendors</a:t>
            </a:r>
            <a:r>
              <a:rPr lang="zh-CN" altLang="en-US" dirty="0" smtClean="0"/>
              <a:t>文件，这是</a:t>
            </a:r>
            <a:r>
              <a:rPr lang="en-US" altLang="zh-CN" dirty="0" err="1" smtClean="0"/>
              <a:t>webpack</a:t>
            </a:r>
            <a:r>
              <a:rPr lang="zh-CN" altLang="en-US" dirty="0" smtClean="0"/>
              <a:t>自动将公共的类进行了拆分。</a:t>
            </a:r>
            <a:endParaRPr lang="en-US" altLang="zh-CN" dirty="0" smtClean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247" y="3795886"/>
            <a:ext cx="2305168" cy="117481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87824" y="3795886"/>
            <a:ext cx="5664491" cy="1098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84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395536" y="555526"/>
            <a:ext cx="849694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以上只是最简单的代码分割配置，大家可以参考</a:t>
            </a:r>
            <a:r>
              <a:rPr lang="en-US" altLang="zh-CN" dirty="0" err="1" smtClean="0"/>
              <a:t>webpack</a:t>
            </a:r>
            <a:r>
              <a:rPr lang="zh-CN" altLang="en-US" dirty="0" smtClean="0"/>
              <a:t>官网查看</a:t>
            </a:r>
            <a:r>
              <a:rPr lang="en-US" altLang="zh-CN" dirty="0" smtClean="0"/>
              <a:t>code splitting</a:t>
            </a:r>
            <a:r>
              <a:rPr lang="zh-CN" altLang="en-US" dirty="0" smtClean="0"/>
              <a:t>和</a:t>
            </a:r>
            <a:r>
              <a:rPr lang="en-US" altLang="zh-CN" dirty="0" err="1" smtClean="0"/>
              <a:t>SplitChunksPlugin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zh-CN" altLang="en-US" dirty="0" smtClean="0"/>
              <a:t>由于浏览器缓存的存在，如果我们不更改资源文件名，将文件直接放在服务器上，浏览器会认为它没有被更新，而取缓存文件。我们在</a:t>
            </a:r>
            <a:r>
              <a:rPr lang="en-US" altLang="zh-CN" dirty="0" err="1" smtClean="0"/>
              <a:t>ncchr</a:t>
            </a:r>
            <a:r>
              <a:rPr lang="zh-CN" altLang="en-US" dirty="0" smtClean="0"/>
              <a:t>项目中刷新页面查看</a:t>
            </a:r>
            <a:r>
              <a:rPr lang="en-US" altLang="zh-CN" dirty="0" smtClean="0"/>
              <a:t>network</a:t>
            </a:r>
            <a:r>
              <a:rPr lang="zh-CN" altLang="en-US" dirty="0" smtClean="0"/>
              <a:t>，就会发现很多</a:t>
            </a:r>
            <a:r>
              <a:rPr lang="en-US" altLang="zh-CN" dirty="0" err="1" smtClean="0"/>
              <a:t>js</a:t>
            </a:r>
            <a:r>
              <a:rPr lang="zh-CN" altLang="en-US" dirty="0" smtClean="0"/>
              <a:t>文件</a:t>
            </a:r>
            <a:r>
              <a:rPr lang="en-US" altLang="zh-CN" dirty="0" smtClean="0"/>
              <a:t>Size</a:t>
            </a:r>
            <a:r>
              <a:rPr lang="zh-CN" altLang="en-US" dirty="0" smtClean="0"/>
              <a:t>列都是取自</a:t>
            </a:r>
            <a:r>
              <a:rPr lang="en-US" altLang="zh-CN" dirty="0" smtClean="0"/>
              <a:t>disk cache</a:t>
            </a:r>
            <a:r>
              <a:rPr lang="zh-CN" altLang="en-US" dirty="0" smtClean="0"/>
              <a:t>（</a:t>
            </a:r>
            <a:r>
              <a:rPr lang="en-US" altLang="zh-CN" dirty="0" smtClean="0"/>
              <a:t>PS:</a:t>
            </a:r>
            <a:r>
              <a:rPr lang="zh-CN" altLang="en-US" dirty="0" smtClean="0"/>
              <a:t>去掉</a:t>
            </a:r>
            <a:r>
              <a:rPr lang="en-US" altLang="zh-CN" dirty="0" smtClean="0"/>
              <a:t>Disable cache</a:t>
            </a:r>
            <a:r>
              <a:rPr lang="zh-CN" altLang="en-US" dirty="0"/>
              <a:t>） 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zh-CN" altLang="en-US" dirty="0" smtClean="0"/>
              <a:t>解决这个问题，可以在输出的文件名中添加一个</a:t>
            </a:r>
            <a:r>
              <a:rPr lang="en-US" altLang="zh-CN" dirty="0" smtClean="0"/>
              <a:t>hash</a:t>
            </a:r>
            <a:r>
              <a:rPr lang="zh-CN" altLang="en-US" dirty="0" smtClean="0"/>
              <a:t>占位符，也可以用</a:t>
            </a:r>
            <a:r>
              <a:rPr lang="en-US" altLang="zh-CN" dirty="0" err="1" smtClean="0"/>
              <a:t>contenthash</a:t>
            </a:r>
            <a:r>
              <a:rPr lang="zh-CN" altLang="en-US" dirty="0" smtClean="0"/>
              <a:t>，官方推荐是</a:t>
            </a:r>
            <a:r>
              <a:rPr lang="en-US" altLang="zh-CN" dirty="0" err="1" smtClean="0"/>
              <a:t>chunkhash</a:t>
            </a:r>
            <a:r>
              <a:rPr lang="zh-CN" altLang="en-US" dirty="0" smtClean="0"/>
              <a:t>，</a:t>
            </a:r>
            <a:r>
              <a:rPr lang="en-US" altLang="zh-CN" dirty="0" err="1" smtClean="0"/>
              <a:t>ncchr</a:t>
            </a:r>
            <a:r>
              <a:rPr lang="zh-CN" altLang="en-US" dirty="0" smtClean="0"/>
              <a:t>中配置是</a:t>
            </a:r>
            <a:r>
              <a:rPr lang="en-US" altLang="zh-CN" dirty="0" smtClean="0"/>
              <a:t>8</a:t>
            </a:r>
            <a:r>
              <a:rPr lang="zh-CN" altLang="en-US" dirty="0" smtClean="0"/>
              <a:t>位</a:t>
            </a:r>
            <a:r>
              <a:rPr lang="en-US" altLang="zh-CN" dirty="0" smtClean="0"/>
              <a:t>hash</a:t>
            </a:r>
            <a:r>
              <a:rPr lang="zh-CN" altLang="en-US" dirty="0" smtClean="0"/>
              <a:t>值。</a:t>
            </a: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这样如果代码有改变，</a:t>
            </a:r>
            <a:r>
              <a:rPr lang="en-US" altLang="zh-CN" dirty="0" smtClean="0"/>
              <a:t>hash</a:t>
            </a:r>
            <a:r>
              <a:rPr lang="zh-CN" altLang="en-US" dirty="0" smtClean="0"/>
              <a:t>值也会变，否则取缓存就可以了，代码分割之后，如果只有业务代码改变了，</a:t>
            </a:r>
            <a:r>
              <a:rPr lang="en-US" altLang="zh-CN" dirty="0" smtClean="0"/>
              <a:t>vendors</a:t>
            </a:r>
            <a:r>
              <a:rPr lang="zh-CN" altLang="en-US" dirty="0" smtClean="0"/>
              <a:t>的</a:t>
            </a:r>
            <a:r>
              <a:rPr lang="en-US" altLang="zh-CN" dirty="0" smtClean="0"/>
              <a:t>hash</a:t>
            </a:r>
            <a:r>
              <a:rPr lang="zh-CN" altLang="en-US" dirty="0" smtClean="0"/>
              <a:t>值是不会变的。</a:t>
            </a:r>
            <a:endParaRPr lang="en-US" altLang="zh-CN" dirty="0" smtClean="0"/>
          </a:p>
        </p:txBody>
      </p:sp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519113" y="22225"/>
            <a:ext cx="8229600" cy="504825"/>
          </a:xfrm>
          <a:noFill/>
          <a:ln>
            <a:noFill/>
          </a:ln>
        </p:spPr>
        <p:txBody>
          <a:bodyPr anchor="ctr"/>
          <a:lstStyle/>
          <a:p>
            <a:pPr eaLnBrk="1" hangingPunct="1"/>
            <a:r>
              <a:rPr lang="zh-CN" altLang="en-US" b="1" dirty="0" smtClean="0">
                <a:solidFill>
                  <a:srgbClr val="FF0000"/>
                </a:solidFill>
              </a:rPr>
              <a:t>浏览器缓存</a:t>
            </a:r>
            <a:endParaRPr lang="zh-CN" kern="12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112" y="3003798"/>
            <a:ext cx="4562431" cy="432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136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395536" y="555526"/>
            <a:ext cx="849694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NCCHR</a:t>
            </a:r>
            <a:r>
              <a:rPr lang="zh-CN" altLang="en-US" dirty="0" smtClean="0"/>
              <a:t>中并没有使用代码分割，而是使用了外部扩展</a:t>
            </a:r>
            <a:r>
              <a:rPr lang="en-US" altLang="zh-CN" dirty="0" smtClean="0"/>
              <a:t>(externals)</a:t>
            </a:r>
            <a:r>
              <a:rPr lang="zh-CN" altLang="en-US" dirty="0" smtClean="0"/>
              <a:t>，打包输出时排除了很多类库。</a:t>
            </a:r>
            <a:endParaRPr lang="en-US" altLang="zh-CN" dirty="0" smtClean="0"/>
          </a:p>
          <a:p>
            <a:r>
              <a:rPr lang="zh-CN" altLang="en-US" dirty="0" smtClean="0"/>
              <a:t>以之前使用的</a:t>
            </a:r>
            <a:r>
              <a:rPr lang="en-US" altLang="zh-CN" dirty="0" smtClean="0"/>
              <a:t>moment</a:t>
            </a:r>
            <a:r>
              <a:rPr lang="zh-CN" altLang="en-US" dirty="0" smtClean="0"/>
              <a:t>为例，我们在</a:t>
            </a:r>
            <a:r>
              <a:rPr lang="en-US" altLang="zh-CN" dirty="0" smtClean="0"/>
              <a:t>html</a:t>
            </a:r>
            <a:r>
              <a:rPr lang="zh-CN" altLang="en-US" dirty="0" smtClean="0"/>
              <a:t>模板中以</a:t>
            </a:r>
            <a:r>
              <a:rPr lang="en-US" altLang="zh-CN" dirty="0" err="1" smtClean="0"/>
              <a:t>cdn</a:t>
            </a:r>
            <a:r>
              <a:rPr lang="zh-CN" altLang="en-US" dirty="0" smtClean="0"/>
              <a:t>方式引用</a:t>
            </a:r>
            <a:r>
              <a:rPr lang="en-US" altLang="zh-CN" dirty="0" smtClean="0"/>
              <a:t>moment</a:t>
            </a:r>
            <a:r>
              <a:rPr lang="zh-CN" altLang="en-US" dirty="0" smtClean="0"/>
              <a:t>类。然后打包的时候排除</a:t>
            </a:r>
            <a:r>
              <a:rPr lang="en-US" altLang="zh-CN" dirty="0" smtClean="0"/>
              <a:t>moment</a:t>
            </a:r>
            <a:r>
              <a:rPr lang="zh-CN" altLang="en-US" dirty="0" smtClean="0"/>
              <a:t>，配置可以使用数组或对象，</a:t>
            </a:r>
            <a:r>
              <a:rPr lang="zh-CN" altLang="en-US" dirty="0" smtClean="0">
                <a:solidFill>
                  <a:srgbClr val="FF0000"/>
                </a:solidFill>
              </a:rPr>
              <a:t>如果配置为对象，那在引用的时候也必须以</a:t>
            </a:r>
            <a:r>
              <a:rPr lang="en-US" altLang="zh-CN" dirty="0" smtClean="0">
                <a:solidFill>
                  <a:srgbClr val="FF0000"/>
                </a:solidFill>
              </a:rPr>
              <a:t>key</a:t>
            </a:r>
            <a:r>
              <a:rPr lang="zh-CN" altLang="en-US" dirty="0" smtClean="0">
                <a:solidFill>
                  <a:srgbClr val="FF0000"/>
                </a:solidFill>
              </a:rPr>
              <a:t>为引用类名</a:t>
            </a:r>
            <a:r>
              <a:rPr lang="zh-CN" altLang="en-US" dirty="0" smtClean="0"/>
              <a:t>，否则</a:t>
            </a:r>
            <a:r>
              <a:rPr lang="en-US" altLang="zh-CN" dirty="0" err="1" smtClean="0"/>
              <a:t>webpack</a:t>
            </a:r>
            <a:r>
              <a:rPr lang="zh-CN" altLang="en-US" dirty="0" smtClean="0"/>
              <a:t>还是会去</a:t>
            </a:r>
            <a:r>
              <a:rPr lang="en-US" altLang="zh-CN" dirty="0" err="1" smtClean="0"/>
              <a:t>node_modules</a:t>
            </a:r>
            <a:r>
              <a:rPr lang="zh-CN" altLang="en-US" dirty="0" smtClean="0"/>
              <a:t>中找。</a:t>
            </a:r>
            <a:endParaRPr lang="en-US" altLang="zh-CN" dirty="0" smtClean="0"/>
          </a:p>
        </p:txBody>
      </p:sp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519113" y="22225"/>
            <a:ext cx="8229600" cy="504825"/>
          </a:xfrm>
          <a:noFill/>
          <a:ln>
            <a:noFill/>
          </a:ln>
        </p:spPr>
        <p:txBody>
          <a:bodyPr anchor="ctr"/>
          <a:lstStyle/>
          <a:p>
            <a:pPr eaLnBrk="1" hangingPunct="1"/>
            <a:r>
              <a:rPr lang="en-US" altLang="zh-CN" b="1" dirty="0">
                <a:solidFill>
                  <a:srgbClr val="FF0000"/>
                </a:solidFill>
              </a:rPr>
              <a:t>externals</a:t>
            </a:r>
            <a:endParaRPr lang="zh-CN" kern="12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2061330"/>
            <a:ext cx="8242724" cy="30481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755" y="2499742"/>
            <a:ext cx="1797142" cy="69853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1760" y="2499742"/>
            <a:ext cx="2590933" cy="27941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0521" y="2888747"/>
            <a:ext cx="5372376" cy="793791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395536" y="3795886"/>
            <a:ext cx="8496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打包之后只产生了一个</a:t>
            </a:r>
            <a:r>
              <a:rPr lang="en-US" altLang="zh-CN" dirty="0" smtClean="0"/>
              <a:t>1k</a:t>
            </a:r>
            <a:r>
              <a:rPr lang="zh-CN" altLang="en-US" dirty="0" smtClean="0"/>
              <a:t>的业务代码文件。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297884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251520" y="483518"/>
            <a:ext cx="849694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dirty="0"/>
              <a:t>这样写虽然可以实现，但是如果页面很复杂，维护一个</a:t>
            </a:r>
            <a:r>
              <a:rPr lang="en-US" altLang="zh-CN" dirty="0" err="1"/>
              <a:t>js</a:t>
            </a:r>
            <a:r>
              <a:rPr lang="zh-CN" altLang="zh-CN" dirty="0"/>
              <a:t>就非常困难。于是我们可以将各个页面模块分开到不通的</a:t>
            </a:r>
            <a:r>
              <a:rPr lang="en-US" altLang="zh-CN" dirty="0" err="1"/>
              <a:t>js</a:t>
            </a:r>
            <a:r>
              <a:rPr lang="zh-CN" altLang="zh-CN" dirty="0"/>
              <a:t>中维护。比如</a:t>
            </a:r>
            <a:r>
              <a:rPr lang="en-US" altLang="zh-CN" dirty="0"/>
              <a:t>header.js</a:t>
            </a:r>
            <a:r>
              <a:rPr lang="zh-CN" altLang="zh-CN" dirty="0"/>
              <a:t>可以写成下面的方法</a:t>
            </a:r>
            <a:endParaRPr lang="zh-CN" altLang="en-US" sz="3200" dirty="0" smtClean="0">
              <a:solidFill>
                <a:srgbClr val="E6001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/>
          <p:nvPr/>
        </p:nvPicPr>
        <p:blipFill>
          <a:blip r:embed="rId2"/>
          <a:stretch>
            <a:fillRect/>
          </a:stretch>
        </p:blipFill>
        <p:spPr>
          <a:xfrm>
            <a:off x="395536" y="1491630"/>
            <a:ext cx="7704856" cy="202862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395536" y="3579862"/>
            <a:ext cx="792088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dirty="0"/>
              <a:t>在</a:t>
            </a:r>
            <a:r>
              <a:rPr lang="en-US" altLang="zh-CN" dirty="0"/>
              <a:t>html</a:t>
            </a:r>
            <a:r>
              <a:rPr lang="zh-CN" altLang="zh-CN" dirty="0"/>
              <a:t>中引用该</a:t>
            </a:r>
            <a:r>
              <a:rPr lang="en-US" altLang="zh-CN" dirty="0" err="1"/>
              <a:t>js</a:t>
            </a:r>
            <a:r>
              <a:rPr lang="zh-CN" altLang="zh-CN" dirty="0"/>
              <a:t>，然后在</a:t>
            </a:r>
            <a:r>
              <a:rPr lang="en-US" altLang="zh-CN" dirty="0"/>
              <a:t>index.js</a:t>
            </a:r>
            <a:r>
              <a:rPr lang="zh-CN" altLang="zh-CN" dirty="0"/>
              <a:t>中调用</a:t>
            </a:r>
            <a:r>
              <a:rPr lang="en-US" altLang="zh-CN" dirty="0"/>
              <a:t>header()</a:t>
            </a:r>
            <a:r>
              <a:rPr lang="zh-CN" altLang="zh-CN" dirty="0"/>
              <a:t>方法，这样就形成了初步的代码分离。但是这样做也有很多问题，比如</a:t>
            </a:r>
            <a:r>
              <a:rPr lang="en-US" altLang="zh-CN" dirty="0" err="1"/>
              <a:t>js</a:t>
            </a:r>
            <a:r>
              <a:rPr lang="zh-CN" altLang="zh-CN" dirty="0"/>
              <a:t>的引用顺序，全局变量污染等</a:t>
            </a:r>
            <a:r>
              <a:rPr lang="zh-CN" altLang="zh-CN" dirty="0" smtClean="0"/>
              <a:t>问题</a:t>
            </a:r>
            <a:r>
              <a:rPr lang="zh-CN" altLang="en-US" dirty="0" smtClean="0"/>
              <a:t>。</a:t>
            </a:r>
            <a:endParaRPr lang="zh-CN" altLang="en-US" sz="3200" dirty="0" smtClean="0">
              <a:solidFill>
                <a:srgbClr val="E6001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58996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395536" y="411510"/>
            <a:ext cx="8496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NCCHR</a:t>
            </a:r>
            <a:r>
              <a:rPr lang="zh-CN" altLang="en-US" dirty="0" smtClean="0"/>
              <a:t>中配置如下，所以我们需要在</a:t>
            </a:r>
            <a:r>
              <a:rPr lang="en-US" altLang="zh-CN" dirty="0" smtClean="0"/>
              <a:t>html</a:t>
            </a:r>
            <a:r>
              <a:rPr lang="zh-CN" altLang="en-US" dirty="0" smtClean="0"/>
              <a:t>模板中加入这些包的引用。</a:t>
            </a:r>
            <a:endParaRPr lang="en-US" altLang="zh-CN" dirty="0" smtClean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884706"/>
            <a:ext cx="3386139" cy="233511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5904" y="898756"/>
            <a:ext cx="4984510" cy="232106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395536" y="3498562"/>
            <a:ext cx="84969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需要注意的是由于这些包不是我们用自己的代码打出来的，所以扩展包的变化可能会导致业务代码中有些方法无法使用，这也就是为什么平台有时候更新版本，我们之前运行好好的代码会出问题。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921121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395536" y="555526"/>
            <a:ext cx="84969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之前都是一个打包输出一个页面，很多时候需要打包出多个</a:t>
            </a:r>
            <a:r>
              <a:rPr lang="en-US" altLang="zh-CN" dirty="0" smtClean="0"/>
              <a:t>HTML</a:t>
            </a:r>
            <a:r>
              <a:rPr lang="zh-CN" altLang="en-US" dirty="0" smtClean="0"/>
              <a:t>页面，</a:t>
            </a:r>
            <a:r>
              <a:rPr lang="en-US" altLang="zh-CN" dirty="0" smtClean="0"/>
              <a:t>NCCHR</a:t>
            </a:r>
            <a:r>
              <a:rPr lang="zh-CN" altLang="en-US" dirty="0" smtClean="0"/>
              <a:t>就是这样。我们先从简单的开始，比如现在有两个</a:t>
            </a:r>
            <a:r>
              <a:rPr lang="en-US" altLang="zh-CN" dirty="0" smtClean="0"/>
              <a:t>HTML</a:t>
            </a:r>
            <a:r>
              <a:rPr lang="zh-CN" altLang="en-US" dirty="0" smtClean="0"/>
              <a:t>页面，</a:t>
            </a:r>
            <a:r>
              <a:rPr lang="en-US" altLang="zh-CN" dirty="0" smtClean="0"/>
              <a:t>home</a:t>
            </a:r>
            <a:r>
              <a:rPr lang="zh-CN" altLang="en-US" dirty="0" smtClean="0"/>
              <a:t>和</a:t>
            </a:r>
            <a:r>
              <a:rPr lang="en-US" altLang="zh-CN" dirty="0" smtClean="0"/>
              <a:t>detail</a:t>
            </a:r>
            <a:r>
              <a:rPr lang="zh-CN" altLang="en-US" dirty="0" smtClean="0"/>
              <a:t>，需要分开输出。</a:t>
            </a:r>
            <a:endParaRPr lang="en-US" altLang="zh-CN" dirty="0" smtClean="0"/>
          </a:p>
        </p:txBody>
      </p:sp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519113" y="22225"/>
            <a:ext cx="8229600" cy="504825"/>
          </a:xfrm>
          <a:noFill/>
          <a:ln>
            <a:noFill/>
          </a:ln>
        </p:spPr>
        <p:txBody>
          <a:bodyPr anchor="ctr"/>
          <a:lstStyle/>
          <a:p>
            <a:pPr eaLnBrk="1" hangingPunct="1"/>
            <a:r>
              <a:rPr lang="zh-CN" altLang="en-US" b="1" dirty="0" smtClean="0">
                <a:solidFill>
                  <a:srgbClr val="FF0000"/>
                </a:solidFill>
              </a:rPr>
              <a:t>多页面打包</a:t>
            </a:r>
            <a:endParaRPr lang="zh-CN" kern="12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85441" y="3201794"/>
            <a:ext cx="8496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如果我们仅仅增加一个</a:t>
            </a:r>
            <a:r>
              <a:rPr lang="en-US" altLang="zh-CN" dirty="0" smtClean="0"/>
              <a:t>entry</a:t>
            </a:r>
            <a:r>
              <a:rPr lang="zh-CN" altLang="en-US" dirty="0" smtClean="0"/>
              <a:t>，会发现只输出了一个</a:t>
            </a:r>
            <a:r>
              <a:rPr lang="en-US" altLang="zh-CN" dirty="0" smtClean="0"/>
              <a:t>html</a:t>
            </a:r>
            <a:r>
              <a:rPr lang="zh-CN" altLang="en-US" dirty="0" smtClean="0"/>
              <a:t>并注入了两个</a:t>
            </a:r>
            <a:r>
              <a:rPr lang="en-US" altLang="zh-CN" dirty="0" err="1" smtClean="0"/>
              <a:t>js</a:t>
            </a:r>
            <a:r>
              <a:rPr lang="zh-CN" altLang="en-US" dirty="0" smtClean="0"/>
              <a:t>。</a:t>
            </a:r>
            <a:endParaRPr lang="en-US" altLang="zh-CN" dirty="0" smtClean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113" y="1548613"/>
            <a:ext cx="2362321" cy="129546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7824" y="1548613"/>
            <a:ext cx="4286470" cy="1632034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536" y="3651870"/>
            <a:ext cx="2664296" cy="706854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3848" y="3588433"/>
            <a:ext cx="5799335" cy="1272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564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395536" y="555526"/>
            <a:ext cx="84969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还需要配置一个</a:t>
            </a:r>
            <a:r>
              <a:rPr lang="en-US" altLang="zh-CN" dirty="0" err="1" smtClean="0"/>
              <a:t>HTMLWebpackPlugin</a:t>
            </a:r>
            <a:r>
              <a:rPr lang="zh-CN" altLang="en-US" dirty="0" smtClean="0"/>
              <a:t>，再打包，发现虽然出现了两个</a:t>
            </a:r>
            <a:r>
              <a:rPr lang="en-US" altLang="zh-CN" dirty="0" smtClean="0"/>
              <a:t>html</a:t>
            </a:r>
            <a:r>
              <a:rPr lang="zh-CN" altLang="en-US" dirty="0" smtClean="0"/>
              <a:t>，但是注入的</a:t>
            </a:r>
            <a:r>
              <a:rPr lang="en-US" altLang="zh-CN" dirty="0" err="1" smtClean="0"/>
              <a:t>js</a:t>
            </a:r>
            <a:r>
              <a:rPr lang="en-US" altLang="zh-CN" dirty="0" smtClean="0"/>
              <a:t> </a:t>
            </a:r>
            <a:r>
              <a:rPr lang="zh-CN" altLang="en-US" dirty="0" smtClean="0"/>
              <a:t>还是两个。</a:t>
            </a:r>
            <a:endParaRPr lang="en-US" altLang="zh-CN" dirty="0" smtClean="0"/>
          </a:p>
        </p:txBody>
      </p:sp>
      <p:sp>
        <p:nvSpPr>
          <p:cNvPr id="10" name="文本框 9"/>
          <p:cNvSpPr txBox="1"/>
          <p:nvPr/>
        </p:nvSpPr>
        <p:spPr>
          <a:xfrm>
            <a:off x="395536" y="2787774"/>
            <a:ext cx="8496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这个时候就需要添加</a:t>
            </a:r>
            <a:r>
              <a:rPr lang="en-US" altLang="zh-CN" dirty="0" smtClean="0"/>
              <a:t>chunks</a:t>
            </a:r>
            <a:r>
              <a:rPr lang="zh-CN" altLang="en-US" dirty="0" smtClean="0"/>
              <a:t>配置，告诉</a:t>
            </a:r>
            <a:r>
              <a:rPr lang="en-US" altLang="zh-CN" dirty="0" smtClean="0"/>
              <a:t>html</a:t>
            </a:r>
            <a:r>
              <a:rPr lang="zh-CN" altLang="en-US" dirty="0" smtClean="0"/>
              <a:t>只增加那些</a:t>
            </a:r>
            <a:r>
              <a:rPr lang="en-US" altLang="zh-CN" dirty="0" smtClean="0"/>
              <a:t>chunk</a:t>
            </a:r>
            <a:r>
              <a:rPr lang="zh-CN" altLang="en-US" dirty="0" smtClean="0"/>
              <a:t>。</a:t>
            </a:r>
            <a:endParaRPr lang="en-US" altLang="zh-CN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5" y="1203852"/>
            <a:ext cx="2376263" cy="145577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3259" y="1215533"/>
            <a:ext cx="5768893" cy="143241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545" y="3157107"/>
            <a:ext cx="2376263" cy="1912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644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395536" y="555526"/>
            <a:ext cx="84969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这样的输出虽然没有错误，但是所有的文件全都在一个文件夹里面，需要人为分开，如果页面太多的话，非常不靠谱。只要将</a:t>
            </a:r>
            <a:r>
              <a:rPr lang="en-US" altLang="zh-CN" dirty="0" smtClean="0"/>
              <a:t>entry</a:t>
            </a:r>
            <a:r>
              <a:rPr lang="zh-CN" altLang="en-US" dirty="0" smtClean="0"/>
              <a:t>的</a:t>
            </a:r>
            <a:r>
              <a:rPr lang="en-US" altLang="zh-CN" dirty="0" smtClean="0"/>
              <a:t>key</a:t>
            </a:r>
            <a:r>
              <a:rPr lang="zh-CN" altLang="en-US" dirty="0" smtClean="0"/>
              <a:t>改为路径即可，需要注意的是，这个时候</a:t>
            </a:r>
            <a:r>
              <a:rPr lang="en-US" altLang="zh-CN" dirty="0" smtClean="0"/>
              <a:t>chunk</a:t>
            </a:r>
            <a:r>
              <a:rPr lang="zh-CN" altLang="en-US" dirty="0" smtClean="0"/>
              <a:t>也变了，所以</a:t>
            </a:r>
            <a:r>
              <a:rPr lang="en-US" altLang="zh-CN" dirty="0" smtClean="0"/>
              <a:t>html</a:t>
            </a:r>
            <a:r>
              <a:rPr lang="zh-CN" altLang="en-US" dirty="0" smtClean="0"/>
              <a:t>配置也需要修改。</a:t>
            </a:r>
            <a:endParaRPr lang="en-US" altLang="zh-CN" dirty="0" smtClean="0"/>
          </a:p>
        </p:txBody>
      </p:sp>
      <p:sp>
        <p:nvSpPr>
          <p:cNvPr id="10" name="文本框 9"/>
          <p:cNvSpPr txBox="1"/>
          <p:nvPr/>
        </p:nvSpPr>
        <p:spPr>
          <a:xfrm>
            <a:off x="395536" y="2787774"/>
            <a:ext cx="84969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现在配置是没什么问题了，但是没增加一个页面，手动这么写也不靠谱，所以需要动态的添加配置，</a:t>
            </a:r>
            <a:r>
              <a:rPr lang="en-US" altLang="zh-CN" dirty="0" smtClean="0"/>
              <a:t>NCCHR</a:t>
            </a:r>
            <a:r>
              <a:rPr lang="zh-CN" altLang="en-US" dirty="0" smtClean="0"/>
              <a:t>就是这样做的。</a:t>
            </a:r>
            <a:endParaRPr lang="en-US" altLang="zh-CN" dirty="0" smtClean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373" y="1563638"/>
            <a:ext cx="4254719" cy="946199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8184" y="1155477"/>
            <a:ext cx="2448272" cy="169927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4048" y="3100962"/>
            <a:ext cx="3742797" cy="2042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416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395536" y="555526"/>
            <a:ext cx="8496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NCCHR</a:t>
            </a:r>
            <a:r>
              <a:rPr lang="zh-CN" altLang="en-US" dirty="0" smtClean="0"/>
              <a:t>项目打包用不到这两个配置，但是如果要导出一个类库，就必须了解。</a:t>
            </a:r>
            <a:endParaRPr lang="en-US" altLang="zh-CN" dirty="0" smtClean="0"/>
          </a:p>
        </p:txBody>
      </p:sp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519113" y="22225"/>
            <a:ext cx="8229600" cy="504825"/>
          </a:xfrm>
          <a:noFill/>
          <a:ln>
            <a:noFill/>
          </a:ln>
        </p:spPr>
        <p:txBody>
          <a:bodyPr anchor="ctr"/>
          <a:lstStyle/>
          <a:p>
            <a:pPr eaLnBrk="1" hangingPunct="1"/>
            <a:r>
              <a:rPr lang="en-US" altLang="zh-CN" b="1" dirty="0">
                <a:solidFill>
                  <a:srgbClr val="FF0000"/>
                </a:solidFill>
              </a:rPr>
              <a:t>library</a:t>
            </a:r>
            <a:r>
              <a:rPr lang="zh-CN" altLang="en-US" b="1" dirty="0">
                <a:solidFill>
                  <a:srgbClr val="FF0000"/>
                </a:solidFill>
              </a:rPr>
              <a:t>和</a:t>
            </a:r>
            <a:r>
              <a:rPr lang="en-US" altLang="zh-CN" b="1" dirty="0" err="1">
                <a:solidFill>
                  <a:srgbClr val="FF0000"/>
                </a:solidFill>
              </a:rPr>
              <a:t>libraryTarget</a:t>
            </a:r>
            <a:endParaRPr lang="zh-CN" kern="12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530018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标题 2"/>
          <p:cNvSpPr txBox="1">
            <a:spLocks noGrp="1"/>
          </p:cNvSpPr>
          <p:nvPr/>
        </p:nvSpPr>
        <p:spPr>
          <a:xfrm>
            <a:off x="4355976" y="771550"/>
            <a:ext cx="2453461" cy="3567985"/>
          </a:xfrm>
          <a:noFill/>
          <a:ln>
            <a:noFill/>
          </a:ln>
        </p:spPr>
        <p:txBody>
          <a:bodyPr wrap="square" anchor="ctr">
            <a:spAutoFit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="1" kern="12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资料分享</a:t>
            </a:r>
            <a:endParaRPr lang="zh-CN" altLang="en-US" b="1" kern="1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037333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3" name="Picture 2" descr="E:\工作\2017\用友\集团\李凯8.31新PPTvi\封面封底\方案2\封面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175" y="0"/>
            <a:ext cx="9147175" cy="514508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3794" name="TextBox 2"/>
          <p:cNvSpPr txBox="1"/>
          <p:nvPr/>
        </p:nvSpPr>
        <p:spPr>
          <a:xfrm>
            <a:off x="3397250" y="2070100"/>
            <a:ext cx="2349500" cy="64611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algn="ctr" eaLnBrk="1" hangingPunct="1"/>
            <a:r>
              <a:rPr lang="en-US" altLang="zh-CN" sz="3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THANKS!</a:t>
            </a:r>
            <a:endParaRPr lang="zh-CN" altLang="en-US" sz="36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3795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2450" y="177800"/>
            <a:ext cx="792163" cy="3524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7" name="Picture 3" descr="C:\Users\win7.5\Desktop\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4818" name="Picture 4" descr="E:\工作\2017\用友\2018年用友新标识组合\数字企业智能服务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0338" y="1635125"/>
            <a:ext cx="3743325" cy="18732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043608" y="771550"/>
            <a:ext cx="7200800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dirty="0" smtClean="0"/>
              <a:t>于是</a:t>
            </a:r>
            <a:r>
              <a:rPr lang="zh-CN" altLang="zh-CN" dirty="0"/>
              <a:t>就有了</a:t>
            </a:r>
            <a:r>
              <a:rPr lang="en-US" altLang="zh-CN" dirty="0" err="1"/>
              <a:t>amd</a:t>
            </a:r>
            <a:r>
              <a:rPr lang="zh-CN" altLang="zh-CN" dirty="0"/>
              <a:t>，</a:t>
            </a:r>
            <a:r>
              <a:rPr lang="en-US" altLang="zh-CN" dirty="0" err="1"/>
              <a:t>cmd</a:t>
            </a:r>
            <a:r>
              <a:rPr lang="zh-CN" altLang="zh-CN" dirty="0"/>
              <a:t>，</a:t>
            </a:r>
            <a:r>
              <a:rPr lang="en-US" altLang="zh-CN" dirty="0" err="1"/>
              <a:t>commonJs</a:t>
            </a:r>
            <a:r>
              <a:rPr lang="zh-CN" altLang="zh-CN" dirty="0"/>
              <a:t>等模块化定义方法。我们最常用的就是</a:t>
            </a:r>
            <a:r>
              <a:rPr lang="en-US" altLang="zh-CN" dirty="0" err="1"/>
              <a:t>commonJS</a:t>
            </a:r>
            <a:r>
              <a:rPr lang="zh-CN" altLang="zh-CN" dirty="0"/>
              <a:t>和</a:t>
            </a:r>
            <a:r>
              <a:rPr lang="en-US" altLang="zh-CN" dirty="0"/>
              <a:t>ES module</a:t>
            </a:r>
            <a:r>
              <a:rPr lang="zh-CN" altLang="zh-CN" dirty="0"/>
              <a:t>两种，使用方法分别是：</a:t>
            </a:r>
          </a:p>
          <a:p>
            <a:r>
              <a:rPr lang="en-US" altLang="zh-CN" dirty="0" err="1"/>
              <a:t>commonJS</a:t>
            </a:r>
            <a:r>
              <a:rPr lang="zh-CN" altLang="zh-CN" dirty="0"/>
              <a:t>： </a:t>
            </a:r>
            <a:endParaRPr lang="en-US" altLang="zh-CN" dirty="0" smtClean="0"/>
          </a:p>
          <a:p>
            <a:r>
              <a:rPr lang="zh-CN" altLang="zh-CN" dirty="0" smtClean="0"/>
              <a:t>导出 </a:t>
            </a:r>
            <a:r>
              <a:rPr lang="en-US" altLang="zh-CN" dirty="0" err="1">
                <a:solidFill>
                  <a:schemeClr val="tx2"/>
                </a:solidFill>
              </a:rPr>
              <a:t>module.exports</a:t>
            </a:r>
            <a:r>
              <a:rPr lang="en-US" altLang="zh-CN" dirty="0">
                <a:solidFill>
                  <a:schemeClr val="tx2"/>
                </a:solidFill>
              </a:rPr>
              <a:t> = header; </a:t>
            </a:r>
            <a:endParaRPr lang="en-US" altLang="zh-CN" dirty="0" smtClean="0">
              <a:solidFill>
                <a:schemeClr val="tx2"/>
              </a:solidFill>
            </a:endParaRPr>
          </a:p>
          <a:p>
            <a:r>
              <a:rPr lang="zh-CN" altLang="zh-CN" dirty="0" smtClean="0"/>
              <a:t>引用 </a:t>
            </a:r>
            <a:r>
              <a:rPr lang="en-US" altLang="zh-CN" dirty="0" err="1">
                <a:solidFill>
                  <a:schemeClr val="tx2"/>
                </a:solidFill>
              </a:rPr>
              <a:t>var</a:t>
            </a:r>
            <a:r>
              <a:rPr lang="en-US" altLang="zh-CN" dirty="0">
                <a:solidFill>
                  <a:schemeClr val="tx2"/>
                </a:solidFill>
              </a:rPr>
              <a:t> header = require('./header.js');</a:t>
            </a:r>
            <a:endParaRPr lang="zh-CN" altLang="zh-CN" dirty="0">
              <a:solidFill>
                <a:schemeClr val="tx2"/>
              </a:solidFill>
            </a:endParaRPr>
          </a:p>
          <a:p>
            <a:r>
              <a:rPr lang="en-US" altLang="zh-CN" dirty="0"/>
              <a:t>ES module</a:t>
            </a:r>
            <a:r>
              <a:rPr lang="zh-CN" altLang="zh-CN" dirty="0"/>
              <a:t>： </a:t>
            </a:r>
            <a:endParaRPr lang="en-US" altLang="zh-CN" dirty="0" smtClean="0"/>
          </a:p>
          <a:p>
            <a:r>
              <a:rPr lang="zh-CN" altLang="zh-CN" dirty="0" smtClean="0"/>
              <a:t>导出 </a:t>
            </a:r>
            <a:r>
              <a:rPr lang="en-US" altLang="zh-CN" dirty="0">
                <a:solidFill>
                  <a:schemeClr val="tx2"/>
                </a:solidFill>
              </a:rPr>
              <a:t>export default header; </a:t>
            </a:r>
            <a:endParaRPr lang="en-US" altLang="zh-CN" dirty="0" smtClean="0">
              <a:solidFill>
                <a:schemeClr val="tx2"/>
              </a:solidFill>
            </a:endParaRPr>
          </a:p>
          <a:p>
            <a:r>
              <a:rPr lang="zh-CN" altLang="zh-CN" dirty="0" smtClean="0"/>
              <a:t>引用 </a:t>
            </a:r>
            <a:r>
              <a:rPr lang="en-US" altLang="zh-CN" dirty="0">
                <a:solidFill>
                  <a:schemeClr val="tx2"/>
                </a:solidFill>
              </a:rPr>
              <a:t>import header from './header.js';</a:t>
            </a:r>
            <a:endParaRPr lang="zh-CN" altLang="zh-CN" dirty="0">
              <a:solidFill>
                <a:schemeClr val="tx2"/>
              </a:solidFill>
            </a:endParaRPr>
          </a:p>
          <a:p>
            <a:r>
              <a:rPr lang="en-US" altLang="zh-CN" dirty="0"/>
              <a:t> </a:t>
            </a:r>
            <a:endParaRPr lang="zh-CN" altLang="zh-CN" dirty="0"/>
          </a:p>
          <a:p>
            <a:r>
              <a:rPr lang="zh-CN" altLang="zh-CN" dirty="0" smtClean="0"/>
              <a:t>这个</a:t>
            </a:r>
            <a:r>
              <a:rPr lang="zh-CN" altLang="zh-CN" dirty="0"/>
              <a:t>时候又有一个问题，这些方法浏览器不认，跑不起来，于是就</a:t>
            </a:r>
            <a:r>
              <a:rPr lang="zh-CN" altLang="zh-CN" dirty="0" smtClean="0"/>
              <a:t>有了</a:t>
            </a:r>
            <a:r>
              <a:rPr lang="en-US" altLang="zh-CN" dirty="0" err="1"/>
              <a:t>w</a:t>
            </a:r>
            <a:r>
              <a:rPr lang="en-US" altLang="zh-CN" dirty="0" err="1" smtClean="0"/>
              <a:t>ebpack</a:t>
            </a:r>
            <a:r>
              <a:rPr lang="zh-CN" altLang="zh-CN" dirty="0"/>
              <a:t>，可以将这些代码打包成一个浏览器可以运行的</a:t>
            </a:r>
            <a:r>
              <a:rPr lang="en-US" altLang="zh-CN" dirty="0" err="1"/>
              <a:t>js</a:t>
            </a:r>
            <a:r>
              <a:rPr lang="zh-CN" altLang="zh-CN" dirty="0"/>
              <a:t>，</a:t>
            </a:r>
            <a:r>
              <a:rPr lang="zh-CN" altLang="zh-CN" dirty="0" smtClean="0"/>
              <a:t>所以</a:t>
            </a:r>
            <a:r>
              <a:rPr lang="en-US" altLang="zh-CN" dirty="0" err="1" smtClean="0"/>
              <a:t>webpack</a:t>
            </a:r>
            <a:r>
              <a:rPr lang="zh-CN" altLang="zh-CN" dirty="0"/>
              <a:t>是一个</a:t>
            </a:r>
            <a:r>
              <a:rPr lang="zh-CN" altLang="zh-CN" b="1" dirty="0"/>
              <a:t>模块打包工具</a:t>
            </a:r>
            <a:r>
              <a:rPr lang="zh-CN" altLang="zh-CN" dirty="0"/>
              <a:t>。</a:t>
            </a:r>
            <a:endParaRPr lang="zh-CN" altLang="en-US" sz="3200" dirty="0" smtClean="0">
              <a:solidFill>
                <a:srgbClr val="E6001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73179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标题 1"/>
          <p:cNvSpPr>
            <a:spLocks noGrp="1"/>
          </p:cNvSpPr>
          <p:nvPr>
            <p:ph type="title"/>
          </p:nvPr>
        </p:nvSpPr>
        <p:spPr>
          <a:xfrm>
            <a:off x="519113" y="22225"/>
            <a:ext cx="8229600" cy="504825"/>
          </a:xfrm>
          <a:noFill/>
          <a:ln>
            <a:noFill/>
          </a:ln>
        </p:spPr>
        <p:txBody>
          <a:bodyPr anchor="ctr"/>
          <a:lstStyle/>
          <a:p>
            <a:pPr eaLnBrk="1" hangingPunct="1"/>
            <a:r>
              <a:rPr lang="zh-CN" altLang="en-US" b="1" dirty="0">
                <a:solidFill>
                  <a:srgbClr val="FF0000"/>
                </a:solidFill>
              </a:rPr>
              <a:t>如何</a:t>
            </a:r>
            <a:r>
              <a:rPr lang="zh-CN" altLang="en-US" b="1" dirty="0" smtClean="0">
                <a:solidFill>
                  <a:srgbClr val="FF0000"/>
                </a:solidFill>
              </a:rPr>
              <a:t>使用</a:t>
            </a:r>
            <a:r>
              <a:rPr lang="en-US" altLang="zh-CN" b="1" dirty="0" err="1" smtClean="0">
                <a:solidFill>
                  <a:srgbClr val="FF0000"/>
                </a:solidFill>
              </a:rPr>
              <a:t>webpack</a:t>
            </a:r>
            <a:endParaRPr lang="zh-CN" kern="12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95536" y="527050"/>
            <a:ext cx="84969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1. </a:t>
            </a:r>
            <a:r>
              <a:rPr lang="zh-CN" altLang="zh-CN" dirty="0" smtClean="0"/>
              <a:t>安装</a:t>
            </a:r>
            <a:endParaRPr lang="zh-CN" altLang="en-US" sz="3200" dirty="0" smtClean="0">
              <a:solidFill>
                <a:srgbClr val="E6001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11560" y="1111825"/>
            <a:ext cx="784887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dirty="0"/>
              <a:t>首先必须安装</a:t>
            </a:r>
            <a:r>
              <a:rPr lang="en-US" altLang="zh-CN" dirty="0" err="1"/>
              <a:t>nodejs</a:t>
            </a:r>
            <a:r>
              <a:rPr lang="zh-CN" altLang="zh-CN" dirty="0"/>
              <a:t>。</a:t>
            </a:r>
          </a:p>
          <a:p>
            <a:r>
              <a:rPr lang="zh-CN" altLang="zh-CN" dirty="0" smtClean="0"/>
              <a:t>全局</a:t>
            </a:r>
            <a:r>
              <a:rPr lang="zh-CN" altLang="zh-CN" dirty="0"/>
              <a:t>安装，可以通过</a:t>
            </a:r>
            <a:r>
              <a:rPr lang="en-US" altLang="zh-CN" dirty="0" err="1"/>
              <a:t>npm</a:t>
            </a:r>
            <a:r>
              <a:rPr lang="zh-CN" altLang="zh-CN" dirty="0"/>
              <a:t>命令，全局安装</a:t>
            </a:r>
            <a:r>
              <a:rPr lang="en-US" altLang="zh-CN" dirty="0" err="1"/>
              <a:t>webpack</a:t>
            </a:r>
            <a:r>
              <a:rPr lang="en-US" altLang="zh-CN" dirty="0"/>
              <a:t> </a:t>
            </a:r>
            <a:r>
              <a:rPr lang="zh-CN" altLang="zh-CN" dirty="0"/>
              <a:t>和</a:t>
            </a:r>
            <a:r>
              <a:rPr lang="en-US" altLang="zh-CN" dirty="0"/>
              <a:t> </a:t>
            </a:r>
            <a:r>
              <a:rPr lang="en-US" altLang="zh-CN" dirty="0" err="1"/>
              <a:t>webpack</a:t>
            </a:r>
            <a:r>
              <a:rPr lang="en-US" altLang="zh-CN" dirty="0"/>
              <a:t>-cli</a:t>
            </a:r>
            <a:r>
              <a:rPr lang="zh-CN" altLang="zh-CN" dirty="0"/>
              <a:t>两个包</a:t>
            </a:r>
            <a:endParaRPr lang="zh-CN" altLang="en-US" sz="3200" dirty="0" smtClean="0">
              <a:solidFill>
                <a:srgbClr val="E6001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7" name="图片 16"/>
          <p:cNvPicPr/>
          <p:nvPr/>
        </p:nvPicPr>
        <p:blipFill>
          <a:blip r:embed="rId2"/>
          <a:stretch>
            <a:fillRect/>
          </a:stretch>
        </p:blipFill>
        <p:spPr>
          <a:xfrm>
            <a:off x="827584" y="2067694"/>
            <a:ext cx="3312368" cy="361648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611560" y="2643758"/>
            <a:ext cx="734481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dirty="0"/>
              <a:t>一般不用这么装，不通版本的</a:t>
            </a:r>
            <a:r>
              <a:rPr lang="en-US" altLang="zh-CN" dirty="0" err="1"/>
              <a:t>Webpack</a:t>
            </a:r>
            <a:r>
              <a:rPr lang="zh-CN" altLang="zh-CN" dirty="0"/>
              <a:t>配置可能不同。</a:t>
            </a:r>
          </a:p>
          <a:p>
            <a:r>
              <a:rPr lang="zh-CN" altLang="zh-CN" dirty="0" smtClean="0"/>
              <a:t>本地</a:t>
            </a:r>
            <a:r>
              <a:rPr lang="zh-CN" altLang="zh-CN" dirty="0"/>
              <a:t>安装，即在本项目中安装，也是通过</a:t>
            </a:r>
            <a:r>
              <a:rPr lang="en-US" altLang="zh-CN" dirty="0" err="1"/>
              <a:t>npm</a:t>
            </a:r>
            <a:r>
              <a:rPr lang="zh-CN" altLang="zh-CN" dirty="0"/>
              <a:t>命令</a:t>
            </a:r>
            <a:endParaRPr lang="zh-CN" altLang="en-US" sz="3200" dirty="0" smtClean="0">
              <a:solidFill>
                <a:srgbClr val="E6001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9" name="图片 18"/>
          <p:cNvPicPr/>
          <p:nvPr/>
        </p:nvPicPr>
        <p:blipFill>
          <a:blip r:embed="rId3"/>
          <a:stretch>
            <a:fillRect/>
          </a:stretch>
        </p:blipFill>
        <p:spPr>
          <a:xfrm>
            <a:off x="827584" y="3795885"/>
            <a:ext cx="3240360" cy="379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849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539552" y="0"/>
            <a:ext cx="84969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2. </a:t>
            </a:r>
            <a:r>
              <a:rPr lang="zh-CN" altLang="en-US" dirty="0" smtClean="0"/>
              <a:t>使用</a:t>
            </a:r>
            <a:endParaRPr lang="zh-CN" altLang="en-US" sz="3200" dirty="0" smtClean="0">
              <a:solidFill>
                <a:srgbClr val="E6001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54495" y="800799"/>
            <a:ext cx="78488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dirty="0"/>
              <a:t>通过上面的代码，我们已经得到了一个分模块的代码，但是不能在浏览器上运行。现在我们可以对改代码进行打包，进入项目根目录，运行下面的指令即可实现打包。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566080" y="2499742"/>
            <a:ext cx="789435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dirty="0"/>
              <a:t>其中</a:t>
            </a:r>
            <a:r>
              <a:rPr lang="en-US" altLang="zh-CN" dirty="0" err="1"/>
              <a:t>npx</a:t>
            </a:r>
            <a:r>
              <a:rPr lang="zh-CN" altLang="zh-CN" dirty="0"/>
              <a:t>指的是运行</a:t>
            </a:r>
            <a:r>
              <a:rPr lang="zh-CN" altLang="zh-CN" dirty="0" smtClean="0"/>
              <a:t>本地</a:t>
            </a:r>
            <a:r>
              <a:rPr lang="en-US" altLang="zh-CN" dirty="0" err="1" smtClean="0"/>
              <a:t>webpack</a:t>
            </a:r>
            <a:r>
              <a:rPr lang="zh-CN" altLang="zh-CN" dirty="0"/>
              <a:t>，</a:t>
            </a:r>
            <a:r>
              <a:rPr lang="en-US" altLang="zh-CN" dirty="0"/>
              <a:t>index.js</a:t>
            </a:r>
            <a:r>
              <a:rPr lang="zh-CN" altLang="zh-CN" dirty="0"/>
              <a:t>是入口文件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endParaRPr lang="zh-CN" altLang="zh-CN" dirty="0"/>
          </a:p>
          <a:p>
            <a:r>
              <a:rPr lang="zh-CN" altLang="zh-CN" dirty="0"/>
              <a:t>运行完成之后会生成一个目录</a:t>
            </a:r>
            <a:r>
              <a:rPr lang="en-US" altLang="zh-CN" dirty="0" err="1"/>
              <a:t>dist</a:t>
            </a:r>
            <a:r>
              <a:rPr lang="zh-CN" altLang="zh-CN" dirty="0"/>
              <a:t>和</a:t>
            </a:r>
            <a:r>
              <a:rPr lang="en-US" altLang="zh-CN" dirty="0"/>
              <a:t>main.js</a:t>
            </a:r>
            <a:r>
              <a:rPr lang="zh-CN" altLang="zh-CN" dirty="0"/>
              <a:t>文件，这个</a:t>
            </a:r>
            <a:r>
              <a:rPr lang="en-US" altLang="zh-CN" dirty="0" err="1"/>
              <a:t>js</a:t>
            </a:r>
            <a:r>
              <a:rPr lang="zh-CN" altLang="zh-CN" dirty="0"/>
              <a:t>即</a:t>
            </a:r>
            <a:r>
              <a:rPr lang="zh-CN" altLang="zh-CN" dirty="0" smtClean="0"/>
              <a:t>为</a:t>
            </a:r>
            <a:r>
              <a:rPr lang="en-US" altLang="zh-CN" dirty="0" err="1" smtClean="0"/>
              <a:t>webpack</a:t>
            </a:r>
            <a:r>
              <a:rPr lang="zh-CN" altLang="zh-CN" dirty="0"/>
              <a:t>打包之后浏览器可运行的文件。在</a:t>
            </a:r>
            <a:r>
              <a:rPr lang="en-US" altLang="zh-CN" dirty="0"/>
              <a:t>html</a:t>
            </a:r>
            <a:r>
              <a:rPr lang="zh-CN" altLang="zh-CN" dirty="0"/>
              <a:t>中引用该</a:t>
            </a:r>
            <a:r>
              <a:rPr lang="en-US" altLang="zh-CN" dirty="0" err="1"/>
              <a:t>js</a:t>
            </a:r>
            <a:r>
              <a:rPr lang="zh-CN" altLang="zh-CN" dirty="0"/>
              <a:t>就可以正常展示页面了。</a:t>
            </a:r>
          </a:p>
          <a:p>
            <a:r>
              <a:rPr lang="zh-CN" altLang="zh-CN" dirty="0"/>
              <a:t>虽然在这个项目中没有任何</a:t>
            </a:r>
            <a:r>
              <a:rPr lang="en-US" altLang="zh-CN" dirty="0" err="1"/>
              <a:t>Webpack</a:t>
            </a:r>
            <a:r>
              <a:rPr lang="zh-CN" altLang="zh-CN" dirty="0"/>
              <a:t>的配置，</a:t>
            </a:r>
            <a:r>
              <a:rPr lang="zh-CN" altLang="zh-CN" dirty="0" smtClean="0"/>
              <a:t>但是</a:t>
            </a:r>
            <a:r>
              <a:rPr lang="en-US" altLang="zh-CN" dirty="0" err="1" smtClean="0"/>
              <a:t>webpack</a:t>
            </a:r>
            <a:r>
              <a:rPr lang="zh-CN" altLang="zh-CN" dirty="0"/>
              <a:t>尽可能的简化的配置，给出了很多默认的配置。</a:t>
            </a:r>
          </a:p>
        </p:txBody>
      </p:sp>
      <p:pic>
        <p:nvPicPr>
          <p:cNvPr id="9" name="图片 8"/>
          <p:cNvPicPr/>
          <p:nvPr/>
        </p:nvPicPr>
        <p:blipFill>
          <a:blip r:embed="rId2"/>
          <a:stretch>
            <a:fillRect/>
          </a:stretch>
        </p:blipFill>
        <p:spPr>
          <a:xfrm>
            <a:off x="755576" y="1915386"/>
            <a:ext cx="2664296" cy="286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231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539552" y="-92546"/>
            <a:ext cx="84969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3. </a:t>
            </a:r>
            <a:r>
              <a:rPr lang="en-US" altLang="zh-CN" dirty="0" err="1" smtClean="0"/>
              <a:t>webpack</a:t>
            </a:r>
            <a:r>
              <a:rPr lang="zh-CN" altLang="zh-CN" dirty="0"/>
              <a:t>配置文件</a:t>
            </a:r>
            <a:endParaRPr lang="zh-CN" altLang="en-US" sz="3200" dirty="0" smtClean="0">
              <a:solidFill>
                <a:srgbClr val="E6001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83568" y="492229"/>
            <a:ext cx="784887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dirty="0"/>
              <a:t>如果我们想要别的配置，就需要添加</a:t>
            </a:r>
            <a:r>
              <a:rPr lang="en-US" altLang="zh-CN" dirty="0" err="1"/>
              <a:t>Webpack</a:t>
            </a:r>
            <a:r>
              <a:rPr lang="zh-CN" altLang="zh-CN" dirty="0"/>
              <a:t>的默认配置文件，即在项目根目录下创建</a:t>
            </a:r>
            <a:r>
              <a:rPr lang="en-US" altLang="zh-CN" dirty="0"/>
              <a:t>webpack.config.js</a:t>
            </a:r>
            <a:r>
              <a:rPr lang="zh-CN" altLang="zh-CN" dirty="0"/>
              <a:t>文件即可。</a:t>
            </a:r>
            <a:endParaRPr lang="zh-CN" altLang="en-US" sz="3200" dirty="0" smtClean="0">
              <a:solidFill>
                <a:srgbClr val="E6001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/>
          <p:cNvPicPr/>
          <p:nvPr/>
        </p:nvPicPr>
        <p:blipFill>
          <a:blip r:embed="rId2"/>
          <a:stretch>
            <a:fillRect/>
          </a:stretch>
        </p:blipFill>
        <p:spPr>
          <a:xfrm>
            <a:off x="827584" y="1421944"/>
            <a:ext cx="4680520" cy="172819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55576" y="3363838"/>
            <a:ext cx="7848872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dirty="0"/>
              <a:t>在该文件中做一个最简单的配置，通过</a:t>
            </a:r>
            <a:r>
              <a:rPr lang="en-US" altLang="zh-CN" dirty="0" err="1"/>
              <a:t>commonJs</a:t>
            </a:r>
            <a:r>
              <a:rPr lang="zh-CN" altLang="zh-CN" dirty="0"/>
              <a:t>的形式导出配置，其中</a:t>
            </a:r>
            <a:r>
              <a:rPr lang="en-US" altLang="zh-CN" dirty="0"/>
              <a:t>entry</a:t>
            </a:r>
            <a:r>
              <a:rPr lang="zh-CN" altLang="zh-CN" dirty="0"/>
              <a:t>是入口文件配置，</a:t>
            </a:r>
            <a:r>
              <a:rPr lang="en-US" altLang="zh-CN" dirty="0"/>
              <a:t>output</a:t>
            </a:r>
            <a:r>
              <a:rPr lang="zh-CN" altLang="zh-CN" dirty="0"/>
              <a:t>是输出配置，</a:t>
            </a:r>
            <a:r>
              <a:rPr lang="en-US" altLang="zh-CN" dirty="0"/>
              <a:t>filename</a:t>
            </a:r>
            <a:r>
              <a:rPr lang="zh-CN" altLang="zh-CN" dirty="0"/>
              <a:t>即为输出</a:t>
            </a:r>
            <a:r>
              <a:rPr lang="en-US" altLang="zh-CN" dirty="0" err="1"/>
              <a:t>js</a:t>
            </a:r>
            <a:r>
              <a:rPr lang="zh-CN" altLang="zh-CN" dirty="0"/>
              <a:t>文件名，</a:t>
            </a:r>
            <a:r>
              <a:rPr lang="en-US" altLang="zh-CN" dirty="0"/>
              <a:t>path</a:t>
            </a:r>
            <a:r>
              <a:rPr lang="zh-CN" altLang="zh-CN" dirty="0"/>
              <a:t>是输出路径，</a:t>
            </a:r>
            <a:r>
              <a:rPr lang="en-US" altLang="zh-CN" dirty="0"/>
              <a:t>path</a:t>
            </a:r>
            <a:r>
              <a:rPr lang="zh-CN" altLang="zh-CN" dirty="0"/>
              <a:t>模块是</a:t>
            </a:r>
            <a:r>
              <a:rPr lang="en-US" altLang="zh-CN" dirty="0" err="1"/>
              <a:t>nodejs</a:t>
            </a:r>
            <a:r>
              <a:rPr lang="zh-CN" altLang="zh-CN" dirty="0"/>
              <a:t>自带的，所以可以直接引用，</a:t>
            </a:r>
            <a:r>
              <a:rPr lang="en-US" altLang="zh-CN" dirty="0"/>
              <a:t>__</a:t>
            </a:r>
            <a:r>
              <a:rPr lang="en-US" altLang="zh-CN" dirty="0" err="1"/>
              <a:t>dirname</a:t>
            </a:r>
            <a:r>
              <a:rPr lang="zh-CN" altLang="zh-CN" dirty="0"/>
              <a:t>为当前执行文件所在目录的完整目录名。</a:t>
            </a:r>
          </a:p>
          <a:p>
            <a:r>
              <a:rPr lang="zh-CN" altLang="zh-CN" dirty="0"/>
              <a:t>配置完成之后直接运行</a:t>
            </a:r>
            <a:r>
              <a:rPr lang="en-US" altLang="zh-CN" dirty="0" err="1"/>
              <a:t>npx</a:t>
            </a:r>
            <a:r>
              <a:rPr lang="en-US" altLang="zh-CN" dirty="0"/>
              <a:t> </a:t>
            </a:r>
            <a:r>
              <a:rPr lang="en-US" altLang="zh-CN" dirty="0" err="1"/>
              <a:t>webpack</a:t>
            </a:r>
            <a:r>
              <a:rPr lang="zh-CN" altLang="zh-CN" dirty="0"/>
              <a:t>即可。</a:t>
            </a:r>
            <a:endParaRPr lang="zh-CN" altLang="en-US" sz="3200" dirty="0" smtClean="0">
              <a:solidFill>
                <a:srgbClr val="E6001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85758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timeline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defRPr sz="3200" dirty="0" smtClean="0">
            <a:solidFill>
              <a:srgbClr val="E60012"/>
            </a:solidFill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1371</TotalTime>
  <Words>3529</Words>
  <Application>Microsoft Office PowerPoint</Application>
  <PresentationFormat>全屏显示(16:9)</PresentationFormat>
  <Paragraphs>200</Paragraphs>
  <Slides>57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57</vt:i4>
      </vt:variant>
    </vt:vector>
  </HeadingPairs>
  <TitlesOfParts>
    <vt:vector size="63" baseType="lpstr">
      <vt:lpstr>宋体</vt:lpstr>
      <vt:lpstr>微软雅黑</vt:lpstr>
      <vt:lpstr>Arial</vt:lpstr>
      <vt:lpstr>Calibri</vt:lpstr>
      <vt:lpstr>Wingdings</vt:lpstr>
      <vt:lpstr>Office 主题</vt:lpstr>
      <vt:lpstr>PowerPoint 演示文稿</vt:lpstr>
      <vt:lpstr>PowerPoint 演示文稿</vt:lpstr>
      <vt:lpstr>什么是webpack</vt:lpstr>
      <vt:lpstr>为什么要使用webpack</vt:lpstr>
      <vt:lpstr>PowerPoint 演示文稿</vt:lpstr>
      <vt:lpstr>PowerPoint 演示文稿</vt:lpstr>
      <vt:lpstr>如何使用webpack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什么是Loader</vt:lpstr>
      <vt:lpstr>PowerPoint 演示文稿</vt:lpstr>
      <vt:lpstr>css-loader</vt:lpstr>
      <vt:lpstr>less-loader</vt:lpstr>
      <vt:lpstr>postcss-loader</vt:lpstr>
      <vt:lpstr>file-loader</vt:lpstr>
      <vt:lpstr>PowerPoint 演示文稿</vt:lpstr>
      <vt:lpstr>PowerPoint 演示文稿</vt:lpstr>
      <vt:lpstr>PowerPoint 演示文稿</vt:lpstr>
      <vt:lpstr>PowerPoint 演示文稿</vt:lpstr>
      <vt:lpstr>url-loader</vt:lpstr>
      <vt:lpstr>PowerPoint 演示文稿</vt:lpstr>
      <vt:lpstr>babel-loader</vt:lpstr>
      <vt:lpstr>PowerPoint 演示文稿</vt:lpstr>
      <vt:lpstr>什么是Plugins</vt:lpstr>
      <vt:lpstr>HTMLWebpackPlugin</vt:lpstr>
      <vt:lpstr>PowerPoint 演示文稿</vt:lpstr>
      <vt:lpstr>CleanWebpackPlugin</vt:lpstr>
      <vt:lpstr>PowerPoint 演示文稿</vt:lpstr>
      <vt:lpstr>devtool</vt:lpstr>
      <vt:lpstr>Devtool配置</vt:lpstr>
      <vt:lpstr>webpack-dev-server</vt:lpstr>
      <vt:lpstr>webpack-dev-server配置</vt:lpstr>
      <vt:lpstr>PowerPoint 演示文稿</vt:lpstr>
      <vt:lpstr>Hot Module Replacement热模块更新</vt:lpstr>
      <vt:lpstr>PowerPoint 演示文稿</vt:lpstr>
      <vt:lpstr>Tree shaking</vt:lpstr>
      <vt:lpstr>PowerPoint 演示文稿</vt:lpstr>
      <vt:lpstr>PowerPoint 演示文稿</vt:lpstr>
      <vt:lpstr>配置文件分离</vt:lpstr>
      <vt:lpstr>PowerPoint 演示文稿</vt:lpstr>
      <vt:lpstr>mini-css-extract-plugin</vt:lpstr>
      <vt:lpstr>PowerPoint 演示文稿</vt:lpstr>
      <vt:lpstr>Code Splitting</vt:lpstr>
      <vt:lpstr>浏览器缓存</vt:lpstr>
      <vt:lpstr>externals</vt:lpstr>
      <vt:lpstr>PowerPoint 演示文稿</vt:lpstr>
      <vt:lpstr>多页面打包</vt:lpstr>
      <vt:lpstr>PowerPoint 演示文稿</vt:lpstr>
      <vt:lpstr>PowerPoint 演示文稿</vt:lpstr>
      <vt:lpstr>library和libraryTarget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yangziyu</dc:creator>
  <cp:lastModifiedBy>HP</cp:lastModifiedBy>
  <cp:revision>3025</cp:revision>
  <dcterms:created xsi:type="dcterms:W3CDTF">2017-02-14T08:00:00Z</dcterms:created>
  <dcterms:modified xsi:type="dcterms:W3CDTF">2020-09-23T07:12:28Z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2052-11.1.0.8976</vt:lpwstr>
  </property>
</Properties>
</file>